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63" r:id="rId3"/>
    <p:sldId id="696" r:id="rId4"/>
    <p:sldId id="697" r:id="rId5"/>
    <p:sldId id="698" r:id="rId6"/>
    <p:sldId id="699" r:id="rId7"/>
    <p:sldId id="700" r:id="rId8"/>
    <p:sldId id="701" r:id="rId9"/>
    <p:sldId id="702" r:id="rId10"/>
    <p:sldId id="703" r:id="rId11"/>
    <p:sldId id="704" r:id="rId12"/>
    <p:sldId id="705" r:id="rId13"/>
    <p:sldId id="706" r:id="rId14"/>
    <p:sldId id="275" r:id="rId15"/>
    <p:sldId id="276" r:id="rId16"/>
    <p:sldId id="277" r:id="rId17"/>
    <p:sldId id="279" r:id="rId18"/>
    <p:sldId id="280" r:id="rId19"/>
    <p:sldId id="707" r:id="rId20"/>
    <p:sldId id="708" r:id="rId21"/>
    <p:sldId id="709" r:id="rId22"/>
    <p:sldId id="710" r:id="rId23"/>
    <p:sldId id="711" r:id="rId24"/>
    <p:sldId id="712" r:id="rId25"/>
    <p:sldId id="713" r:id="rId26"/>
  </p:sldIdLst>
  <p:sldSz cx="12192000" cy="6858000"/>
  <p:notesSz cx="6858000" cy="9144000"/>
  <p:embeddedFontLst>
    <p:embeddedFont>
      <p:font typeface="Calibri" panose="020F0502020204030204" pitchFamily="34" charset="0"/>
      <p:regular r:id="rId27"/>
      <p:bold r:id="rId28"/>
      <p:italic r:id="rId29"/>
      <p:boldItalic r:id="rId30"/>
    </p:embeddedFont>
    <p:embeddedFont>
      <p:font typeface="Calibri Light" panose="020F0302020204030204" pitchFamily="34" charset="0"/>
      <p:regular r:id="rId31"/>
      <p:italic r:id="rId32"/>
    </p:embeddedFont>
    <p:embeddedFont>
      <p:font typeface="Ubuntu" panose="020B0604020202020204" charset="0"/>
      <p:regular r:id="rId33"/>
      <p:bold r:id="rId34"/>
      <p:italic r:id="rId35"/>
      <p:boldItalic r:id="rId36"/>
    </p:embeddedFont>
  </p:embeddedFontLst>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403B56"/>
    <a:srgbClr val="B9B9B9"/>
    <a:srgbClr val="FF0062"/>
    <a:srgbClr val="FFA5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29" autoAdjust="0"/>
    <p:restoredTop sz="94660"/>
  </p:normalViewPr>
  <p:slideViewPr>
    <p:cSldViewPr snapToGrid="0">
      <p:cViewPr varScale="1">
        <p:scale>
          <a:sx n="72" d="100"/>
          <a:sy n="72" d="100"/>
        </p:scale>
        <p:origin x="64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s>
</file>

<file path=ppt/media/image1.jpg>
</file>

<file path=ppt/media/image2.jp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CAFA89-649A-4CD4-8CA0-922BD950A5DB}"/>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8B9034C3-6623-4312-ACFB-C94C4A14FF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77F4247F-4748-4C83-86EB-35ADCD5DBADC}"/>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5" name="Marcador de pie de página 4">
            <a:extLst>
              <a:ext uri="{FF2B5EF4-FFF2-40B4-BE49-F238E27FC236}">
                <a16:creationId xmlns:a16="http://schemas.microsoft.com/office/drawing/2014/main" id="{F50E6219-BDEB-4EE1-A175-07A7C207374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3DE246E-C529-439F-BD09-1F68055F5BBB}"/>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285586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B054AC-3FFF-4D8F-9C52-EA16C149A13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9BE6E91-6808-4727-B8A7-FD95BB76E31E}"/>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F22F412-A405-47F4-A872-8F31E63DDDB7}"/>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5" name="Marcador de pie de página 4">
            <a:extLst>
              <a:ext uri="{FF2B5EF4-FFF2-40B4-BE49-F238E27FC236}">
                <a16:creationId xmlns:a16="http://schemas.microsoft.com/office/drawing/2014/main" id="{EF911309-6394-40FD-9219-93572412A90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97E88C8-E45A-47E6-B5DB-2C5BED4D0D41}"/>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684487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77EAF5F-01EC-4C8E-92E4-8EA72B127158}"/>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8B37C742-8933-4BA5-BEE2-40CF150E1C23}"/>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F7DBD54-366D-4902-A024-B9992F9252CA}"/>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5" name="Marcador de pie de página 4">
            <a:extLst>
              <a:ext uri="{FF2B5EF4-FFF2-40B4-BE49-F238E27FC236}">
                <a16:creationId xmlns:a16="http://schemas.microsoft.com/office/drawing/2014/main" id="{B65AAD18-E834-4B76-B93C-FC8C7F03009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49693C3-6EA5-4E9A-8D79-E4483968F493}"/>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1998667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92E5BB-C2E2-4BCD-A8D7-9FD01095B22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1E1201FE-32DD-4709-B8F2-7A4C7AD93DE8}"/>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7E3ACE2-4C48-4B09-89C6-F43A43C431D5}"/>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5" name="Marcador de pie de página 4">
            <a:extLst>
              <a:ext uri="{FF2B5EF4-FFF2-40B4-BE49-F238E27FC236}">
                <a16:creationId xmlns:a16="http://schemas.microsoft.com/office/drawing/2014/main" id="{5F595509-0E09-4AC8-BF64-40CD9721E48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CB3D477-DB13-4157-9F78-8967E6FD76FC}"/>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413466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969F0E-40B8-4860-AFD1-F14DE6EAF4B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C26F8B3B-5A68-48FA-982F-BB0B353174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C4448117-10BA-43D8-903D-218E032EB699}"/>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5" name="Marcador de pie de página 4">
            <a:extLst>
              <a:ext uri="{FF2B5EF4-FFF2-40B4-BE49-F238E27FC236}">
                <a16:creationId xmlns:a16="http://schemas.microsoft.com/office/drawing/2014/main" id="{21C6AF83-72C1-49D9-A8D7-6149D8533B9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7D4664A-BA81-4942-86A1-94E763AAD545}"/>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636498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A919E2-D330-4B7C-BB7A-FA6F510594A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266D0EF-28F6-4849-A29D-45F30BF8230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233CDEF0-99AC-4C07-8779-54ED4CBCD1B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8F070C11-D9E3-4E48-9F88-5843561381B9}"/>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6" name="Marcador de pie de página 5">
            <a:extLst>
              <a:ext uri="{FF2B5EF4-FFF2-40B4-BE49-F238E27FC236}">
                <a16:creationId xmlns:a16="http://schemas.microsoft.com/office/drawing/2014/main" id="{AA041B92-5BD5-468A-ABEF-1A64E9694A2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CA931DA9-A972-4CDE-A1B9-7F721EC70521}"/>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6579812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7240C8-A045-422B-B727-9F6178ADC91D}"/>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CF7BAA07-E993-4A28-A445-F00F084642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480F513-5313-4D5A-8C8E-105F980859BF}"/>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66A9F64A-C688-4E45-8184-CA55E345F6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ECE552A-77AA-4A1A-98FC-57E52E07E0A7}"/>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91F1C3B6-8E5E-4E95-B885-6A52086B1B0C}"/>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8" name="Marcador de pie de página 7">
            <a:extLst>
              <a:ext uri="{FF2B5EF4-FFF2-40B4-BE49-F238E27FC236}">
                <a16:creationId xmlns:a16="http://schemas.microsoft.com/office/drawing/2014/main" id="{F2115EFC-DB27-4CC8-BE51-9DD148E1A1BD}"/>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D4B70F07-8900-498B-963F-3F389BCEDE49}"/>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871551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99673E-1B54-4DC0-982F-CDDBAB505E1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BB523A38-AD8C-441F-A39B-BE39EFD912F5}"/>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4" name="Marcador de pie de página 3">
            <a:extLst>
              <a:ext uri="{FF2B5EF4-FFF2-40B4-BE49-F238E27FC236}">
                <a16:creationId xmlns:a16="http://schemas.microsoft.com/office/drawing/2014/main" id="{9E9B3118-1819-4F0A-A0F3-CD72AA8C9E6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D40B193-48C5-40F3-84B4-D4AC6313C936}"/>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773886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05BF15CA-5665-4301-8A2D-B841EDCDA334}"/>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3" name="Marcador de pie de página 2">
            <a:extLst>
              <a:ext uri="{FF2B5EF4-FFF2-40B4-BE49-F238E27FC236}">
                <a16:creationId xmlns:a16="http://schemas.microsoft.com/office/drawing/2014/main" id="{D135F2B5-C7E2-480C-9188-DDFDFB98FA08}"/>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F5304BA-5359-49E3-805F-D5DC5F86E4B4}"/>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1984279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4884ED-075B-4A22-B81D-D4B08943082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175D1FC-8EA2-4B25-BC85-43D2892CAB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F5399921-BCE0-470A-A674-546FBFF470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919DE2C-807B-46E4-8C3F-B98E48C20E9F}"/>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6" name="Marcador de pie de página 5">
            <a:extLst>
              <a:ext uri="{FF2B5EF4-FFF2-40B4-BE49-F238E27FC236}">
                <a16:creationId xmlns:a16="http://schemas.microsoft.com/office/drawing/2014/main" id="{115F6F82-7DDB-4B79-B23C-8636087C8B3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97577123-3B38-4F72-9246-E04C96EDACC2}"/>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1253107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58F10F-DB92-4F50-B8EA-5FC4D4CCD83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916E6B7E-9EFD-4583-850B-1DF31978F3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CC9515C5-F6C8-4A37-A042-45CB82FB57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DA0D39E-D64F-4E85-81C0-6180A11AE623}"/>
              </a:ext>
            </a:extLst>
          </p:cNvPr>
          <p:cNvSpPr>
            <a:spLocks noGrp="1"/>
          </p:cNvSpPr>
          <p:nvPr>
            <p:ph type="dt" sz="half" idx="10"/>
          </p:nvPr>
        </p:nvSpPr>
        <p:spPr/>
        <p:txBody>
          <a:bodyPr/>
          <a:lstStyle/>
          <a:p>
            <a:fld id="{6DCCFB44-A862-479B-BE2C-2441143E5171}" type="datetimeFigureOut">
              <a:rPr lang="es-CO" smtClean="0"/>
              <a:t>28/09/2021</a:t>
            </a:fld>
            <a:endParaRPr lang="es-CO"/>
          </a:p>
        </p:txBody>
      </p:sp>
      <p:sp>
        <p:nvSpPr>
          <p:cNvPr id="6" name="Marcador de pie de página 5">
            <a:extLst>
              <a:ext uri="{FF2B5EF4-FFF2-40B4-BE49-F238E27FC236}">
                <a16:creationId xmlns:a16="http://schemas.microsoft.com/office/drawing/2014/main" id="{F0C59E9C-2EE5-4DBC-AAFB-56348B65C179}"/>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F351868-49F2-4539-B794-A2F26B11123A}"/>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35256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CA4BC38-6509-4F17-9377-752FF103E9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A857A73B-DD77-412C-B47E-565C8375C0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1931BCC-0117-460E-8705-A8FAA5C226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CCFB44-A862-479B-BE2C-2441143E5171}" type="datetimeFigureOut">
              <a:rPr lang="es-CO" smtClean="0"/>
              <a:t>28/09/2021</a:t>
            </a:fld>
            <a:endParaRPr lang="es-CO"/>
          </a:p>
        </p:txBody>
      </p:sp>
      <p:sp>
        <p:nvSpPr>
          <p:cNvPr id="5" name="Marcador de pie de página 4">
            <a:extLst>
              <a:ext uri="{FF2B5EF4-FFF2-40B4-BE49-F238E27FC236}">
                <a16:creationId xmlns:a16="http://schemas.microsoft.com/office/drawing/2014/main" id="{D0F78089-D269-4340-9344-68415C14FD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FBB1BCF-1F88-45A3-B3AF-B5BDB9BF51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76AD98-0019-4938-BC07-EAA4EBD70C1E}" type="slidenum">
              <a:rPr lang="es-CO" smtClean="0"/>
              <a:t>‹Nº›</a:t>
            </a:fld>
            <a:endParaRPr lang="es-CO"/>
          </a:p>
        </p:txBody>
      </p:sp>
    </p:spTree>
    <p:extLst>
      <p:ext uri="{BB962C8B-B14F-4D97-AF65-F5344CB8AC3E}">
        <p14:creationId xmlns:p14="http://schemas.microsoft.com/office/powerpoint/2010/main" val="37037600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87ACBCAB-72BC-2742-9BF4-8479FB18D3C3}"/>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CuadroTexto 2">
            <a:extLst>
              <a:ext uri="{FF2B5EF4-FFF2-40B4-BE49-F238E27FC236}">
                <a16:creationId xmlns:a16="http://schemas.microsoft.com/office/drawing/2014/main" id="{0204D3B3-83BD-8049-9E55-5B6A10A3ADB5}"/>
              </a:ext>
            </a:extLst>
          </p:cNvPr>
          <p:cNvSpPr txBox="1"/>
          <p:nvPr/>
        </p:nvSpPr>
        <p:spPr>
          <a:xfrm>
            <a:off x="1768258" y="4377651"/>
            <a:ext cx="6599130" cy="954107"/>
          </a:xfrm>
          <a:prstGeom prst="rect">
            <a:avLst/>
          </a:prstGeom>
          <a:noFill/>
        </p:spPr>
        <p:txBody>
          <a:bodyPr wrap="square" rtlCol="0">
            <a:spAutoFit/>
          </a:bodyPr>
          <a:lstStyle/>
          <a:p>
            <a:r>
              <a:rPr lang="es-CO" sz="2800" b="1" dirty="0">
                <a:solidFill>
                  <a:srgbClr val="FF0062"/>
                </a:solidFill>
                <a:latin typeface="Ubuntu" panose="020B0504030602030204" pitchFamily="34" charset="0"/>
              </a:rPr>
              <a:t>JavaScript</a:t>
            </a:r>
          </a:p>
          <a:p>
            <a:r>
              <a:rPr lang="es-CO" sz="2800" b="1" dirty="0">
                <a:solidFill>
                  <a:srgbClr val="FF0062"/>
                </a:solidFill>
                <a:latin typeface="Ubuntu" panose="020B0504030602030204" pitchFamily="34" charset="0"/>
              </a:rPr>
              <a:t>Estructuras de datos y Ciclos</a:t>
            </a:r>
          </a:p>
        </p:txBody>
      </p:sp>
      <p:sp>
        <p:nvSpPr>
          <p:cNvPr id="4" name="CuadroTexto 3">
            <a:extLst>
              <a:ext uri="{FF2B5EF4-FFF2-40B4-BE49-F238E27FC236}">
                <a16:creationId xmlns:a16="http://schemas.microsoft.com/office/drawing/2014/main" id="{2C0D7ADF-FB6E-4F13-884D-0FD8AAC10CB9}"/>
              </a:ext>
            </a:extLst>
          </p:cNvPr>
          <p:cNvSpPr txBox="1"/>
          <p:nvPr/>
        </p:nvSpPr>
        <p:spPr>
          <a:xfrm>
            <a:off x="388307" y="2726552"/>
            <a:ext cx="5924810" cy="646331"/>
          </a:xfrm>
          <a:prstGeom prst="rect">
            <a:avLst/>
          </a:prstGeom>
          <a:noFill/>
        </p:spPr>
        <p:txBody>
          <a:bodyPr wrap="square" rtlCol="0">
            <a:spAutoFit/>
          </a:bodyPr>
          <a:lstStyle/>
          <a:p>
            <a:r>
              <a:rPr lang="es-CO" sz="3600" b="1" dirty="0">
                <a:latin typeface="Ubuntu" panose="020B0504030602030204" pitchFamily="34" charset="0"/>
              </a:rPr>
              <a:t>Sergio Medina</a:t>
            </a:r>
          </a:p>
        </p:txBody>
      </p:sp>
      <p:sp>
        <p:nvSpPr>
          <p:cNvPr id="5" name="CuadroTexto 4">
            <a:extLst>
              <a:ext uri="{FF2B5EF4-FFF2-40B4-BE49-F238E27FC236}">
                <a16:creationId xmlns:a16="http://schemas.microsoft.com/office/drawing/2014/main" id="{788E6632-0C16-4068-860F-A86E74157FF3}"/>
              </a:ext>
            </a:extLst>
          </p:cNvPr>
          <p:cNvSpPr txBox="1"/>
          <p:nvPr/>
        </p:nvSpPr>
        <p:spPr>
          <a:xfrm>
            <a:off x="388307" y="2104187"/>
            <a:ext cx="5924810" cy="646331"/>
          </a:xfrm>
          <a:prstGeom prst="rect">
            <a:avLst/>
          </a:prstGeom>
          <a:noFill/>
        </p:spPr>
        <p:txBody>
          <a:bodyPr wrap="square" rtlCol="0">
            <a:spAutoFit/>
          </a:bodyPr>
          <a:lstStyle/>
          <a:p>
            <a:r>
              <a:rPr lang="es-CO" sz="3600" b="1" dirty="0">
                <a:latin typeface="Ubuntu" panose="020B0504030602030204" pitchFamily="34" charset="0"/>
              </a:rPr>
              <a:t>Formador:</a:t>
            </a:r>
          </a:p>
        </p:txBody>
      </p:sp>
      <p:sp>
        <p:nvSpPr>
          <p:cNvPr id="6" name="CuadroTexto 5">
            <a:extLst>
              <a:ext uri="{FF2B5EF4-FFF2-40B4-BE49-F238E27FC236}">
                <a16:creationId xmlns:a16="http://schemas.microsoft.com/office/drawing/2014/main" id="{7C4FE77F-6F92-4D2A-A657-DDDC099AD07A}"/>
              </a:ext>
            </a:extLst>
          </p:cNvPr>
          <p:cNvSpPr txBox="1"/>
          <p:nvPr/>
        </p:nvSpPr>
        <p:spPr>
          <a:xfrm>
            <a:off x="2442577" y="5752491"/>
            <a:ext cx="5924810" cy="646331"/>
          </a:xfrm>
          <a:prstGeom prst="rect">
            <a:avLst/>
          </a:prstGeom>
          <a:noFill/>
        </p:spPr>
        <p:txBody>
          <a:bodyPr wrap="square" rtlCol="0">
            <a:spAutoFit/>
          </a:bodyPr>
          <a:lstStyle/>
          <a:p>
            <a:pPr algn="r"/>
            <a:r>
              <a:rPr lang="es-CO" sz="3600" b="1" dirty="0">
                <a:solidFill>
                  <a:srgbClr val="FF0062"/>
                </a:solidFill>
                <a:latin typeface="Ubuntu" panose="020B0504030602030204" pitchFamily="34" charset="0"/>
              </a:rPr>
              <a:t>Ciclo No.3 – Semana No.4</a:t>
            </a:r>
          </a:p>
        </p:txBody>
      </p:sp>
    </p:spTree>
    <p:extLst>
      <p:ext uri="{BB962C8B-B14F-4D97-AF65-F5344CB8AC3E}">
        <p14:creationId xmlns:p14="http://schemas.microsoft.com/office/powerpoint/2010/main" val="296245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Ciclo </a:t>
            </a:r>
            <a:r>
              <a:rPr lang="es-CO" sz="3600" b="1" dirty="0" err="1">
                <a:solidFill>
                  <a:srgbClr val="FF0062"/>
                </a:solidFill>
                <a:latin typeface="Ubuntu" panose="020B0504030602030204" pitchFamily="34" charset="0"/>
              </a:rPr>
              <a:t>while</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373507" y="1726843"/>
            <a:ext cx="9093896" cy="3816429"/>
          </a:xfrm>
          <a:prstGeom prst="rect">
            <a:avLst/>
          </a:prstGeom>
        </p:spPr>
        <p:txBody>
          <a:bodyPr wrap="square">
            <a:spAutoFit/>
          </a:bodyPr>
          <a:lstStyle/>
          <a:p>
            <a:pPr marL="457200"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Ejemplo:</a:t>
            </a:r>
          </a:p>
          <a:p>
            <a:pPr algn="just"/>
            <a:endParaRPr lang="es-CO" sz="2500" b="1" dirty="0">
              <a:solidFill>
                <a:schemeClr val="bg2">
                  <a:lumMod val="50000"/>
                </a:schemeClr>
              </a:solidFill>
              <a:latin typeface="Ubuntu" panose="020B0504030602030204" pitchFamily="34" charset="0"/>
            </a:endParaRPr>
          </a:p>
          <a:p>
            <a:r>
              <a:rPr lang="pt-BR" sz="3200" b="1" dirty="0">
                <a:latin typeface="Ubuntu" panose="020B0504030602030204" pitchFamily="34" charset="0"/>
              </a:rPr>
              <a:t>n = 0;</a:t>
            </a:r>
          </a:p>
          <a:p>
            <a:r>
              <a:rPr lang="pt-BR" sz="3200" b="1" dirty="0">
                <a:latin typeface="Ubuntu" panose="020B0504030602030204" pitchFamily="34" charset="0"/>
              </a:rPr>
              <a:t>x = 0;</a:t>
            </a:r>
          </a:p>
          <a:p>
            <a:r>
              <a:rPr lang="pt-BR" sz="3200" b="1" dirty="0" err="1">
                <a:solidFill>
                  <a:srgbClr val="800000"/>
                </a:solidFill>
                <a:latin typeface="Ubuntu" panose="020B0504030602030204" pitchFamily="34" charset="0"/>
              </a:rPr>
              <a:t>while</a:t>
            </a:r>
            <a:r>
              <a:rPr lang="pt-BR" sz="3200" b="1" dirty="0">
                <a:latin typeface="Ubuntu" panose="020B0504030602030204" pitchFamily="34" charset="0"/>
              </a:rPr>
              <a:t> (n &lt; 3) </a:t>
            </a:r>
            <a:r>
              <a:rPr lang="pt-BR" sz="3200" b="1" dirty="0">
                <a:solidFill>
                  <a:srgbClr val="800000"/>
                </a:solidFill>
                <a:latin typeface="Ubuntu" panose="020B0504030602030204" pitchFamily="34" charset="0"/>
              </a:rPr>
              <a:t>{</a:t>
            </a:r>
          </a:p>
          <a:p>
            <a:r>
              <a:rPr lang="pt-BR" sz="3200" b="1" dirty="0">
                <a:latin typeface="Ubuntu" panose="020B0504030602030204" pitchFamily="34" charset="0"/>
              </a:rPr>
              <a:t>  n ++;</a:t>
            </a:r>
          </a:p>
          <a:p>
            <a:r>
              <a:rPr lang="pt-BR" sz="3200" b="1" dirty="0">
                <a:latin typeface="Ubuntu" panose="020B0504030602030204" pitchFamily="34" charset="0"/>
              </a:rPr>
              <a:t>  x += n;</a:t>
            </a:r>
          </a:p>
          <a:p>
            <a:r>
              <a:rPr lang="pt-BR" sz="3200" b="1" dirty="0">
                <a:solidFill>
                  <a:srgbClr val="800000"/>
                </a:solidFill>
                <a:latin typeface="Ubuntu" panose="020B0504030602030204" pitchFamily="34" charset="0"/>
              </a:rPr>
              <a:t>}</a:t>
            </a:r>
            <a:endParaRPr lang="es-CO" sz="3200" b="1" dirty="0">
              <a:solidFill>
                <a:srgbClr val="800000"/>
              </a:solidFill>
              <a:latin typeface="Ubuntu" panose="020B0504030602030204" pitchFamily="34" charset="0"/>
            </a:endParaRPr>
          </a:p>
        </p:txBody>
      </p:sp>
    </p:spTree>
    <p:extLst>
      <p:ext uri="{BB962C8B-B14F-4D97-AF65-F5344CB8AC3E}">
        <p14:creationId xmlns:p14="http://schemas.microsoft.com/office/powerpoint/2010/main" val="1116972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Ciclo </a:t>
            </a:r>
            <a:r>
              <a:rPr lang="es-CO" sz="3600" b="1" dirty="0" err="1">
                <a:solidFill>
                  <a:srgbClr val="FF0062"/>
                </a:solidFill>
                <a:latin typeface="Ubuntu" panose="020B0504030602030204" pitchFamily="34" charset="0"/>
              </a:rPr>
              <a:t>while</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3939540"/>
          </a:xfrm>
          <a:prstGeom prst="rect">
            <a:avLst/>
          </a:prstGeom>
        </p:spPr>
        <p:txBody>
          <a:bodyPr wrap="square">
            <a:spAutoFit/>
          </a:bodyPr>
          <a:lstStyle/>
          <a:p>
            <a:pPr marL="457200" indent="-457200" algn="just">
              <a:buFont typeface="Arial" panose="020B0604020202020204" pitchFamily="34" charset="0"/>
              <a:buChar char="•"/>
            </a:pPr>
            <a:r>
              <a:rPr lang="es-CO" sz="2500" dirty="0">
                <a:solidFill>
                  <a:schemeClr val="bg2">
                    <a:lumMod val="50000"/>
                  </a:schemeClr>
                </a:solidFill>
                <a:latin typeface="Ubuntu" panose="020B0504030602030204" pitchFamily="34" charset="0"/>
              </a:rPr>
              <a:t>Evita los bucles infinitos. Debemos asegurarnos que la condición en un bucle eventualmente se convierta en false; de lo contrario, el bucle nunca terminará. </a:t>
            </a:r>
          </a:p>
          <a:p>
            <a:pPr algn="just"/>
            <a:endParaRPr lang="es-CO" sz="2500" b="1" dirty="0">
              <a:solidFill>
                <a:schemeClr val="bg2">
                  <a:lumMod val="50000"/>
                </a:schemeClr>
              </a:solidFill>
              <a:latin typeface="Ubuntu" panose="020B0504030602030204" pitchFamily="34" charset="0"/>
            </a:endParaRPr>
          </a:p>
          <a:p>
            <a:pPr marL="457200"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Sintaxis:</a:t>
            </a:r>
          </a:p>
          <a:p>
            <a:pPr algn="just"/>
            <a:endParaRPr lang="es-CO" sz="2500" b="1" dirty="0">
              <a:solidFill>
                <a:schemeClr val="bg2">
                  <a:lumMod val="50000"/>
                </a:schemeClr>
              </a:solidFill>
              <a:latin typeface="Ubuntu" panose="020B0504030602030204" pitchFamily="34" charset="0"/>
            </a:endParaRPr>
          </a:p>
          <a:p>
            <a:r>
              <a:rPr lang="es-CO" sz="2500" b="1" dirty="0" err="1">
                <a:solidFill>
                  <a:srgbClr val="403B56"/>
                </a:solidFill>
                <a:latin typeface="Ubuntu" panose="020B0504030602030204" pitchFamily="34" charset="0"/>
              </a:rPr>
              <a:t>let</a:t>
            </a:r>
            <a:r>
              <a:rPr lang="es-CO" sz="2500" b="1" dirty="0">
                <a:solidFill>
                  <a:srgbClr val="403B56"/>
                </a:solidFill>
                <a:latin typeface="Ubuntu" panose="020B0504030602030204" pitchFamily="34" charset="0"/>
              </a:rPr>
              <a:t> a=2;</a:t>
            </a:r>
          </a:p>
          <a:p>
            <a:r>
              <a:rPr lang="es-CO" sz="2500" b="1" dirty="0" err="1">
                <a:solidFill>
                  <a:srgbClr val="403B56"/>
                </a:solidFill>
                <a:latin typeface="Ubuntu" panose="020B0504030602030204" pitchFamily="34" charset="0"/>
              </a:rPr>
              <a:t>while</a:t>
            </a:r>
            <a:r>
              <a:rPr lang="es-CO" sz="2500" b="1" dirty="0">
                <a:solidFill>
                  <a:srgbClr val="403B56"/>
                </a:solidFill>
                <a:latin typeface="Ubuntu" panose="020B0504030602030204" pitchFamily="34" charset="0"/>
              </a:rPr>
              <a:t> (a&lt;5) {</a:t>
            </a:r>
          </a:p>
          <a:p>
            <a:r>
              <a:rPr lang="es-CO" sz="2500" b="1" dirty="0">
                <a:solidFill>
                  <a:srgbClr val="403B56"/>
                </a:solidFill>
                <a:latin typeface="Ubuntu" panose="020B0504030602030204" pitchFamily="34" charset="0"/>
              </a:rPr>
              <a:t>  </a:t>
            </a:r>
            <a:r>
              <a:rPr lang="es-CO" sz="2500" b="1" dirty="0" err="1">
                <a:solidFill>
                  <a:srgbClr val="403B56"/>
                </a:solidFill>
                <a:latin typeface="Ubuntu" panose="020B0504030602030204" pitchFamily="34" charset="0"/>
              </a:rPr>
              <a:t>alert</a:t>
            </a:r>
            <a:r>
              <a:rPr lang="es-CO" sz="2500" b="1" dirty="0">
                <a:solidFill>
                  <a:srgbClr val="403B56"/>
                </a:solidFill>
                <a:latin typeface="Ubuntu" panose="020B0504030602030204" pitchFamily="34" charset="0"/>
              </a:rPr>
              <a:t>(a);</a:t>
            </a:r>
          </a:p>
          <a:p>
            <a:r>
              <a:rPr lang="es-CO" sz="2500" b="1" dirty="0">
                <a:solidFill>
                  <a:srgbClr val="403B56"/>
                </a:solidFill>
                <a:latin typeface="Ubuntu" panose="020B0504030602030204" pitchFamily="34" charset="0"/>
              </a:rPr>
              <a:t>}</a:t>
            </a:r>
            <a:endParaRPr lang="es-CO" sz="2500" b="1" dirty="0">
              <a:latin typeface="Ubuntu" panose="020B0504030602030204" pitchFamily="34" charset="0"/>
            </a:endParaRPr>
          </a:p>
        </p:txBody>
      </p:sp>
    </p:spTree>
    <p:extLst>
      <p:ext uri="{BB962C8B-B14F-4D97-AF65-F5344CB8AC3E}">
        <p14:creationId xmlns:p14="http://schemas.microsoft.com/office/powerpoint/2010/main" val="884813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Uso de break</a:t>
            </a: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4093428"/>
          </a:xfrm>
          <a:prstGeom prst="rect">
            <a:avLst/>
          </a:prstGeom>
        </p:spPr>
        <p:txBody>
          <a:bodyPr wrap="square">
            <a:spAutoFit/>
          </a:bodyPr>
          <a:lstStyle/>
          <a:p>
            <a:pPr marL="457200" indent="-457200" algn="just">
              <a:buFont typeface="Arial" panose="020B0604020202020204" pitchFamily="34" charset="0"/>
              <a:buChar char="•"/>
            </a:pPr>
            <a:r>
              <a:rPr lang="es-CO" sz="2500" dirty="0">
                <a:solidFill>
                  <a:schemeClr val="bg2">
                    <a:lumMod val="50000"/>
                  </a:schemeClr>
                </a:solidFill>
                <a:latin typeface="Ubuntu" panose="020B0504030602030204" pitchFamily="34" charset="0"/>
              </a:rPr>
              <a:t>Se usa la instrucción </a:t>
            </a:r>
            <a:r>
              <a:rPr lang="es-CO" sz="2500" b="1" dirty="0">
                <a:solidFill>
                  <a:srgbClr val="800000"/>
                </a:solidFill>
                <a:latin typeface="Ubuntu" panose="020B0504030602030204" pitchFamily="34" charset="0"/>
              </a:rPr>
              <a:t>break</a:t>
            </a:r>
            <a:r>
              <a:rPr lang="es-CO" sz="2500" dirty="0">
                <a:solidFill>
                  <a:schemeClr val="bg2">
                    <a:lumMod val="50000"/>
                  </a:schemeClr>
                </a:solidFill>
                <a:latin typeface="Ubuntu" panose="020B0504030602030204" pitchFamily="34" charset="0"/>
              </a:rPr>
              <a:t> para terminar un bucle</a:t>
            </a:r>
          </a:p>
          <a:p>
            <a:pPr algn="just"/>
            <a:endParaRPr lang="es-CO" sz="2500" b="1" dirty="0">
              <a:solidFill>
                <a:schemeClr val="bg2">
                  <a:lumMod val="50000"/>
                </a:schemeClr>
              </a:solidFill>
              <a:latin typeface="Ubuntu" panose="020B0504030602030204" pitchFamily="34" charset="0"/>
            </a:endParaRPr>
          </a:p>
          <a:p>
            <a:pPr algn="just"/>
            <a:r>
              <a:rPr lang="es-CO" sz="2500" b="1" dirty="0">
                <a:solidFill>
                  <a:schemeClr val="bg2">
                    <a:lumMod val="50000"/>
                  </a:schemeClr>
                </a:solidFill>
                <a:latin typeface="Ubuntu" panose="020B0504030602030204" pitchFamily="34" charset="0"/>
              </a:rPr>
              <a:t>Sintaxis:</a:t>
            </a:r>
          </a:p>
          <a:p>
            <a:pPr algn="just"/>
            <a:endParaRPr lang="es-CO" sz="2500" b="1" dirty="0">
              <a:solidFill>
                <a:schemeClr val="bg2">
                  <a:lumMod val="50000"/>
                </a:schemeClr>
              </a:solidFill>
              <a:latin typeface="Ubuntu" panose="020B0504030602030204" pitchFamily="34" charset="0"/>
            </a:endParaRPr>
          </a:p>
          <a:p>
            <a:r>
              <a:rPr lang="es-CO" sz="3200" b="1" dirty="0" err="1">
                <a:solidFill>
                  <a:srgbClr val="403B56"/>
                </a:solidFill>
                <a:latin typeface="Ubuntu" panose="020B0504030602030204" pitchFamily="34" charset="0"/>
              </a:rPr>
              <a:t>for</a:t>
            </a:r>
            <a:r>
              <a:rPr lang="es-CO" sz="3200" b="1" dirty="0">
                <a:solidFill>
                  <a:srgbClr val="403B56"/>
                </a:solidFill>
                <a:latin typeface="Ubuntu" panose="020B0504030602030204" pitchFamily="34" charset="0"/>
              </a:rPr>
              <a:t> (</a:t>
            </a:r>
            <a:r>
              <a:rPr lang="es-CO" sz="3200" b="1" dirty="0" err="1">
                <a:solidFill>
                  <a:srgbClr val="403B56"/>
                </a:solidFill>
                <a:latin typeface="Ubuntu" panose="020B0504030602030204" pitchFamily="34" charset="0"/>
              </a:rPr>
              <a:t>let</a:t>
            </a:r>
            <a:r>
              <a:rPr lang="es-CO" sz="3200" b="1" dirty="0">
                <a:solidFill>
                  <a:srgbClr val="403B56"/>
                </a:solidFill>
                <a:latin typeface="Ubuntu" panose="020B0504030602030204" pitchFamily="34" charset="0"/>
              </a:rPr>
              <a:t> i = 0; i &lt; 6; i++) {</a:t>
            </a:r>
          </a:p>
          <a:p>
            <a:r>
              <a:rPr lang="es-CO" sz="3200" b="1" dirty="0">
                <a:solidFill>
                  <a:srgbClr val="403B56"/>
                </a:solidFill>
                <a:latin typeface="Ubuntu" panose="020B0504030602030204" pitchFamily="34" charset="0"/>
              </a:rPr>
              <a:t>  </a:t>
            </a:r>
            <a:r>
              <a:rPr lang="es-CO" sz="3200" b="1" dirty="0" err="1">
                <a:solidFill>
                  <a:srgbClr val="403B56"/>
                </a:solidFill>
                <a:latin typeface="Ubuntu" panose="020B0504030602030204" pitchFamily="34" charset="0"/>
              </a:rPr>
              <a:t>if</a:t>
            </a:r>
            <a:r>
              <a:rPr lang="es-CO" sz="3200" b="1" dirty="0">
                <a:solidFill>
                  <a:srgbClr val="403B56"/>
                </a:solidFill>
                <a:latin typeface="Ubuntu" panose="020B0504030602030204" pitchFamily="34" charset="0"/>
              </a:rPr>
              <a:t> (a === 3) {</a:t>
            </a:r>
          </a:p>
          <a:p>
            <a:r>
              <a:rPr lang="es-CO" sz="3200" b="1" dirty="0">
                <a:solidFill>
                  <a:srgbClr val="403B56"/>
                </a:solidFill>
                <a:latin typeface="Ubuntu" panose="020B0504030602030204" pitchFamily="34" charset="0"/>
              </a:rPr>
              <a:t>    break;</a:t>
            </a:r>
          </a:p>
          <a:p>
            <a:r>
              <a:rPr lang="es-CO" sz="3200" b="1" dirty="0">
                <a:solidFill>
                  <a:srgbClr val="403B56"/>
                </a:solidFill>
                <a:latin typeface="Ubuntu" panose="020B0504030602030204" pitchFamily="34" charset="0"/>
              </a:rPr>
              <a:t>  }</a:t>
            </a:r>
          </a:p>
          <a:p>
            <a:r>
              <a:rPr lang="es-CO" sz="3200" b="1" dirty="0">
                <a:solidFill>
                  <a:srgbClr val="403B56"/>
                </a:solidFill>
                <a:latin typeface="Ubuntu" panose="020B0504030602030204" pitchFamily="34" charset="0"/>
              </a:rPr>
              <a:t>}</a:t>
            </a:r>
            <a:endParaRPr lang="es-CO" sz="3200" b="1" dirty="0">
              <a:latin typeface="Ubuntu" panose="020B0504030602030204" pitchFamily="34" charset="0"/>
            </a:endParaRPr>
          </a:p>
        </p:txBody>
      </p:sp>
    </p:spTree>
    <p:extLst>
      <p:ext uri="{BB962C8B-B14F-4D97-AF65-F5344CB8AC3E}">
        <p14:creationId xmlns:p14="http://schemas.microsoft.com/office/powerpoint/2010/main" val="42458119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Uso de break</a:t>
            </a: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5401479"/>
          </a:xfrm>
          <a:prstGeom prst="rect">
            <a:avLst/>
          </a:prstGeom>
        </p:spPr>
        <p:txBody>
          <a:bodyPr wrap="square">
            <a:spAutoFit/>
          </a:bodyPr>
          <a:lstStyle/>
          <a:p>
            <a:pPr algn="just"/>
            <a:r>
              <a:rPr lang="es-CO" sz="2500" b="1" dirty="0">
                <a:solidFill>
                  <a:schemeClr val="bg2">
                    <a:lumMod val="50000"/>
                  </a:schemeClr>
                </a:solidFill>
                <a:latin typeface="Ubuntu" panose="020B0504030602030204" pitchFamily="34" charset="0"/>
              </a:rPr>
              <a:t>Sintaxis:</a:t>
            </a:r>
          </a:p>
          <a:p>
            <a:r>
              <a:rPr lang="pt-BR" sz="3200" b="1" dirty="0" err="1">
                <a:solidFill>
                  <a:srgbClr val="403B56"/>
                </a:solidFill>
                <a:latin typeface="Ubuntu" panose="020B0504030602030204" pitchFamily="34" charset="0"/>
              </a:rPr>
              <a:t>let</a:t>
            </a:r>
            <a:r>
              <a:rPr lang="pt-BR" sz="3200" b="1" dirty="0">
                <a:solidFill>
                  <a:srgbClr val="403B56"/>
                </a:solidFill>
                <a:latin typeface="Ubuntu" panose="020B0504030602030204" pitchFamily="34" charset="0"/>
              </a:rPr>
              <a:t> n = 0;</a:t>
            </a:r>
          </a:p>
          <a:p>
            <a:r>
              <a:rPr lang="pt-BR" sz="3200" b="1" dirty="0" err="1">
                <a:solidFill>
                  <a:srgbClr val="403B56"/>
                </a:solidFill>
                <a:latin typeface="Ubuntu" panose="020B0504030602030204" pitchFamily="34" charset="0"/>
              </a:rPr>
              <a:t>let</a:t>
            </a:r>
            <a:r>
              <a:rPr lang="pt-BR" sz="3200" b="1" dirty="0">
                <a:solidFill>
                  <a:srgbClr val="403B56"/>
                </a:solidFill>
                <a:latin typeface="Ubuntu" panose="020B0504030602030204" pitchFamily="34" charset="0"/>
              </a:rPr>
              <a:t> x = 0;</a:t>
            </a:r>
          </a:p>
          <a:p>
            <a:r>
              <a:rPr lang="pt-BR" sz="3200" b="1" dirty="0" err="1">
                <a:solidFill>
                  <a:srgbClr val="403B56"/>
                </a:solidFill>
                <a:latin typeface="Ubuntu" panose="020B0504030602030204" pitchFamily="34" charset="0"/>
              </a:rPr>
              <a:t>while</a:t>
            </a:r>
            <a:r>
              <a:rPr lang="pt-BR" sz="3200" b="1" dirty="0">
                <a:solidFill>
                  <a:srgbClr val="403B56"/>
                </a:solidFill>
                <a:latin typeface="Ubuntu" panose="020B0504030602030204" pitchFamily="34" charset="0"/>
              </a:rPr>
              <a:t> (n&lt;3) {</a:t>
            </a:r>
          </a:p>
          <a:p>
            <a:r>
              <a:rPr lang="pt-BR" sz="3200" b="1" dirty="0">
                <a:solidFill>
                  <a:srgbClr val="403B56"/>
                </a:solidFill>
                <a:latin typeface="Ubuntu" panose="020B0504030602030204" pitchFamily="34" charset="0"/>
              </a:rPr>
              <a:t>   n++;</a:t>
            </a:r>
          </a:p>
          <a:p>
            <a:r>
              <a:rPr lang="pt-BR" sz="3200" b="1" dirty="0">
                <a:solidFill>
                  <a:srgbClr val="403B56"/>
                </a:solidFill>
                <a:latin typeface="Ubuntu" panose="020B0504030602030204" pitchFamily="34" charset="0"/>
              </a:rPr>
              <a:t>   x+= 2;</a:t>
            </a:r>
          </a:p>
          <a:p>
            <a:r>
              <a:rPr lang="pt-BR" sz="3200" b="1" dirty="0">
                <a:solidFill>
                  <a:srgbClr val="403B56"/>
                </a:solidFill>
                <a:latin typeface="Ubuntu" panose="020B0504030602030204" pitchFamily="34" charset="0"/>
              </a:rPr>
              <a:t>  </a:t>
            </a:r>
            <a:r>
              <a:rPr lang="pt-BR" sz="3200" b="1" dirty="0" err="1">
                <a:solidFill>
                  <a:srgbClr val="403B56"/>
                </a:solidFill>
                <a:latin typeface="Ubuntu" panose="020B0504030602030204" pitchFamily="34" charset="0"/>
              </a:rPr>
              <a:t>alert</a:t>
            </a:r>
            <a:r>
              <a:rPr lang="pt-BR" sz="3200" b="1" dirty="0">
                <a:solidFill>
                  <a:srgbClr val="403B56"/>
                </a:solidFill>
                <a:latin typeface="Ubuntu" panose="020B0504030602030204" pitchFamily="34" charset="0"/>
              </a:rPr>
              <a:t>(n);</a:t>
            </a:r>
          </a:p>
          <a:p>
            <a:r>
              <a:rPr lang="pt-BR" sz="3200" b="1" dirty="0">
                <a:solidFill>
                  <a:srgbClr val="403B56"/>
                </a:solidFill>
                <a:latin typeface="Ubuntu" panose="020B0504030602030204" pitchFamily="34" charset="0"/>
              </a:rPr>
              <a:t>  </a:t>
            </a:r>
            <a:r>
              <a:rPr lang="pt-BR" sz="3200" b="1" dirty="0" err="1">
                <a:solidFill>
                  <a:srgbClr val="403B56"/>
                </a:solidFill>
                <a:latin typeface="Ubuntu" panose="020B0504030602030204" pitchFamily="34" charset="0"/>
              </a:rPr>
              <a:t>if</a:t>
            </a:r>
            <a:r>
              <a:rPr lang="pt-BR" sz="3200" b="1" dirty="0">
                <a:solidFill>
                  <a:srgbClr val="403B56"/>
                </a:solidFill>
                <a:latin typeface="Ubuntu" panose="020B0504030602030204" pitchFamily="34" charset="0"/>
              </a:rPr>
              <a:t> (n===2){</a:t>
            </a:r>
          </a:p>
          <a:p>
            <a:r>
              <a:rPr lang="pt-BR" sz="3200" b="1" dirty="0">
                <a:solidFill>
                  <a:srgbClr val="403B56"/>
                </a:solidFill>
                <a:latin typeface="Ubuntu" panose="020B0504030602030204" pitchFamily="34" charset="0"/>
              </a:rPr>
              <a:t> 	break;</a:t>
            </a:r>
          </a:p>
          <a:p>
            <a:r>
              <a:rPr lang="pt-BR" sz="3200" b="1" dirty="0">
                <a:solidFill>
                  <a:srgbClr val="403B56"/>
                </a:solidFill>
                <a:latin typeface="Ubuntu" panose="020B0504030602030204" pitchFamily="34" charset="0"/>
              </a:rPr>
              <a:t>  }</a:t>
            </a:r>
          </a:p>
          <a:p>
            <a:r>
              <a:rPr lang="pt-BR" sz="3200" b="1" dirty="0">
                <a:solidFill>
                  <a:srgbClr val="403B56"/>
                </a:solidFill>
                <a:latin typeface="Ubuntu" panose="020B0504030602030204" pitchFamily="34" charset="0"/>
              </a:rPr>
              <a:t>}</a:t>
            </a:r>
            <a:endParaRPr lang="es-CO" sz="3200" b="1" dirty="0">
              <a:latin typeface="Ubuntu" panose="020B0504030602030204" pitchFamily="34" charset="0"/>
            </a:endParaRPr>
          </a:p>
        </p:txBody>
      </p:sp>
    </p:spTree>
    <p:extLst>
      <p:ext uri="{BB962C8B-B14F-4D97-AF65-F5344CB8AC3E}">
        <p14:creationId xmlns:p14="http://schemas.microsoft.com/office/powerpoint/2010/main" val="3473614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704351" y="336271"/>
            <a:ext cx="9465971" cy="523220"/>
          </a:xfrm>
          <a:prstGeom prst="rect">
            <a:avLst/>
          </a:prstGeom>
          <a:noFill/>
        </p:spPr>
        <p:txBody>
          <a:bodyPr wrap="square" rtlCol="0">
            <a:spAutoFit/>
          </a:bodyPr>
          <a:lstStyle/>
          <a:p>
            <a:pPr lvl="0" algn="ctr"/>
            <a:r>
              <a:rPr lang="es-ES" sz="2800" b="1" dirty="0">
                <a:solidFill>
                  <a:srgbClr val="800000"/>
                </a:solidFill>
                <a:latin typeface="Arial" pitchFamily="34" charset="0"/>
                <a:ea typeface="Calibri" pitchFamily="34" charset="0"/>
                <a:cs typeface="Arial" pitchFamily="34" charset="0"/>
              </a:rPr>
              <a:t>ARREGLOS - ARRAYS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704351" y="1042590"/>
            <a:ext cx="9824312" cy="4524315"/>
          </a:xfrm>
          <a:prstGeom prst="rect">
            <a:avLst/>
          </a:prstGeom>
          <a:noFill/>
        </p:spPr>
        <p:txBody>
          <a:bodyPr wrap="square">
            <a:spAutoFit/>
          </a:bodyPr>
          <a:lstStyle/>
          <a:p>
            <a:pPr marL="457200" indent="-457200" algn="just">
              <a:buFont typeface="Arial" panose="020B0604020202020204" pitchFamily="34" charset="0"/>
              <a:buChar char="•"/>
            </a:pPr>
            <a:r>
              <a:rPr lang="es-ES" sz="3600" dirty="0"/>
              <a:t>Un arreglo es un conjunto de datos o una estructura de datos homogéneos que se encuentran ubicados en forma consecutiva en la memoria RAM (sirve para almacenar datos en forma temporal).</a:t>
            </a:r>
          </a:p>
          <a:p>
            <a:pPr marL="457200" indent="-457200" algn="just">
              <a:buFont typeface="Arial" panose="020B0604020202020204" pitchFamily="34" charset="0"/>
              <a:buChar char="•"/>
            </a:pPr>
            <a:endParaRPr lang="es-ES" sz="3600" dirty="0"/>
          </a:p>
          <a:p>
            <a:pPr marL="457200" indent="-457200" algn="just">
              <a:buFont typeface="Arial" panose="020B0604020202020204" pitchFamily="34" charset="0"/>
              <a:buChar char="•"/>
            </a:pPr>
            <a:r>
              <a:rPr lang="es-ES" sz="3600" dirty="0"/>
              <a:t>Unidimensionales</a:t>
            </a:r>
          </a:p>
          <a:p>
            <a:pPr marL="457200" indent="-457200" algn="just">
              <a:buFont typeface="Arial" panose="020B0604020202020204" pitchFamily="34" charset="0"/>
              <a:buChar char="•"/>
            </a:pPr>
            <a:r>
              <a:rPr lang="es-ES" sz="3600" dirty="0"/>
              <a:t>Multidimensionales </a:t>
            </a:r>
          </a:p>
        </p:txBody>
      </p:sp>
    </p:spTree>
    <p:extLst>
      <p:ext uri="{BB962C8B-B14F-4D97-AF65-F5344CB8AC3E}">
        <p14:creationId xmlns:p14="http://schemas.microsoft.com/office/powerpoint/2010/main" val="3931860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2931089" y="336271"/>
            <a:ext cx="8556559" cy="523220"/>
          </a:xfrm>
          <a:prstGeom prst="rect">
            <a:avLst/>
          </a:prstGeom>
          <a:noFill/>
        </p:spPr>
        <p:txBody>
          <a:bodyPr wrap="square" rtlCol="0">
            <a:spAutoFit/>
          </a:bodyPr>
          <a:lstStyle/>
          <a:p>
            <a:pPr lvl="0" algn="ctr"/>
            <a:r>
              <a:rPr lang="es-ES" sz="2800" b="1" dirty="0">
                <a:solidFill>
                  <a:srgbClr val="800000"/>
                </a:solidFill>
                <a:latin typeface="Arial" pitchFamily="34" charset="0"/>
                <a:ea typeface="Calibri" pitchFamily="34" charset="0"/>
                <a:cs typeface="Arial" pitchFamily="34" charset="0"/>
              </a:rPr>
              <a:t>ARREGLOS – Unidimensionales - Vectores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704351" y="1042590"/>
            <a:ext cx="9824312" cy="954107"/>
          </a:xfrm>
          <a:prstGeom prst="rect">
            <a:avLst/>
          </a:prstGeom>
          <a:noFill/>
        </p:spPr>
        <p:txBody>
          <a:bodyPr wrap="square">
            <a:spAutoFit/>
          </a:bodyPr>
          <a:lstStyle/>
          <a:p>
            <a:pPr marL="457200" indent="-457200" algn="just">
              <a:buFont typeface="Arial" panose="020B0604020202020204" pitchFamily="34" charset="0"/>
              <a:buChar char="•"/>
            </a:pPr>
            <a:r>
              <a:rPr lang="es-ES" sz="2800" dirty="0"/>
              <a:t>Es un tipo de datos estructurado que está formado de una colección finita y ordenada de datos del mismo tipo.</a:t>
            </a:r>
          </a:p>
        </p:txBody>
      </p:sp>
      <p:pic>
        <p:nvPicPr>
          <p:cNvPr id="15362" name="Picture 2">
            <a:extLst>
              <a:ext uri="{FF2B5EF4-FFF2-40B4-BE49-F238E27FC236}">
                <a16:creationId xmlns:a16="http://schemas.microsoft.com/office/drawing/2014/main" id="{B27325E9-C284-48E2-8B43-EA6CA63C75D6}"/>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9788" y="2276827"/>
            <a:ext cx="7208677" cy="4301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5154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3695178" y="336271"/>
            <a:ext cx="6475144" cy="523220"/>
          </a:xfrm>
          <a:prstGeom prst="rect">
            <a:avLst/>
          </a:prstGeom>
          <a:noFill/>
        </p:spPr>
        <p:txBody>
          <a:bodyPr wrap="square" rtlCol="0">
            <a:spAutoFit/>
          </a:bodyPr>
          <a:lstStyle/>
          <a:p>
            <a:pPr lvl="0" algn="just"/>
            <a:r>
              <a:rPr lang="es-ES" sz="2800" b="1" dirty="0">
                <a:solidFill>
                  <a:srgbClr val="800000"/>
                </a:solidFill>
                <a:latin typeface="Arial" pitchFamily="34" charset="0"/>
                <a:ea typeface="Calibri" pitchFamily="34" charset="0"/>
                <a:cs typeface="Arial" pitchFamily="34" charset="0"/>
              </a:rPr>
              <a:t>ARREGLOS - Multidimensionales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704351" y="1042590"/>
            <a:ext cx="9824312" cy="954107"/>
          </a:xfrm>
          <a:prstGeom prst="rect">
            <a:avLst/>
          </a:prstGeom>
          <a:noFill/>
        </p:spPr>
        <p:txBody>
          <a:bodyPr wrap="square">
            <a:spAutoFit/>
          </a:bodyPr>
          <a:lstStyle/>
          <a:p>
            <a:pPr marL="457200" indent="-457200" algn="just">
              <a:buFont typeface="Arial" panose="020B0604020202020204" pitchFamily="34" charset="0"/>
              <a:buChar char="•"/>
            </a:pPr>
            <a:r>
              <a:rPr lang="es-ES" sz="2800" dirty="0"/>
              <a:t>Es un tipo de datos estructurado que está formado por mas de una colección finita y ordenada de datos del mismo tipo.</a:t>
            </a:r>
          </a:p>
        </p:txBody>
      </p:sp>
      <p:pic>
        <p:nvPicPr>
          <p:cNvPr id="18434" name="Picture 2">
            <a:extLst>
              <a:ext uri="{FF2B5EF4-FFF2-40B4-BE49-F238E27FC236}">
                <a16:creationId xmlns:a16="http://schemas.microsoft.com/office/drawing/2014/main" id="{BAFA8B95-BE06-4422-AF17-4F39C4C3C4EC}"/>
              </a:ext>
            </a:extLst>
          </p:cNvPr>
          <p:cNvPicPr>
            <a:picLocks noChangeAspect="1" noChangeArrowheads="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b="9307"/>
          <a:stretch/>
        </p:blipFill>
        <p:spPr bwMode="auto">
          <a:xfrm>
            <a:off x="300446" y="2710542"/>
            <a:ext cx="8321039" cy="3641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2231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3958225" y="336271"/>
            <a:ext cx="6212097" cy="523220"/>
          </a:xfrm>
          <a:prstGeom prst="rect">
            <a:avLst/>
          </a:prstGeom>
          <a:noFill/>
        </p:spPr>
        <p:txBody>
          <a:bodyPr wrap="square" rtlCol="0">
            <a:spAutoFit/>
          </a:bodyPr>
          <a:lstStyle/>
          <a:p>
            <a:pPr lvl="0" algn="just"/>
            <a:r>
              <a:rPr lang="es-ES" sz="2800" b="1" dirty="0">
                <a:solidFill>
                  <a:srgbClr val="800000"/>
                </a:solidFill>
                <a:latin typeface="Arial" pitchFamily="34" charset="0"/>
                <a:ea typeface="Calibri" pitchFamily="34" charset="0"/>
                <a:cs typeface="Arial" pitchFamily="34" charset="0"/>
              </a:rPr>
              <a:t>ARREGLOS - ARRAYS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704351" y="1042590"/>
            <a:ext cx="9824312" cy="3416320"/>
          </a:xfrm>
          <a:prstGeom prst="rect">
            <a:avLst/>
          </a:prstGeom>
          <a:noFill/>
        </p:spPr>
        <p:txBody>
          <a:bodyPr wrap="square">
            <a:spAutoFit/>
          </a:bodyPr>
          <a:lstStyle/>
          <a:p>
            <a:pPr algn="just"/>
            <a:r>
              <a:rPr lang="es-ES" sz="3600" dirty="0"/>
              <a:t>Una array o arreglo es una colección de variables del mismo tipo, a la que se hace referencia por un nombre común. En Java, los </a:t>
            </a:r>
            <a:r>
              <a:rPr lang="es-ES" sz="3600" dirty="0" err="1"/>
              <a:t>arrays</a:t>
            </a:r>
            <a:r>
              <a:rPr lang="es-ES" sz="3600" dirty="0"/>
              <a:t> pueden tener una o más dimensiones, aunque el array unidimensional es el más común.</a:t>
            </a:r>
          </a:p>
          <a:p>
            <a:pPr algn="just"/>
            <a:endParaRPr lang="es-ES" sz="3600" b="0" i="0" dirty="0">
              <a:solidFill>
                <a:srgbClr val="333333"/>
              </a:solidFill>
              <a:effectLst/>
              <a:latin typeface="Helvetica Neue"/>
            </a:endParaRPr>
          </a:p>
        </p:txBody>
      </p:sp>
    </p:spTree>
    <p:extLst>
      <p:ext uri="{BB962C8B-B14F-4D97-AF65-F5344CB8AC3E}">
        <p14:creationId xmlns:p14="http://schemas.microsoft.com/office/powerpoint/2010/main" val="4021585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3883068" y="336271"/>
            <a:ext cx="6287254" cy="523220"/>
          </a:xfrm>
          <a:prstGeom prst="rect">
            <a:avLst/>
          </a:prstGeom>
          <a:noFill/>
        </p:spPr>
        <p:txBody>
          <a:bodyPr wrap="square" rtlCol="0">
            <a:spAutoFit/>
          </a:bodyPr>
          <a:lstStyle/>
          <a:p>
            <a:pPr lvl="0" algn="just"/>
            <a:r>
              <a:rPr lang="es-ES" sz="2800" b="1" dirty="0">
                <a:solidFill>
                  <a:srgbClr val="800000"/>
                </a:solidFill>
                <a:latin typeface="Arial" pitchFamily="34" charset="0"/>
                <a:ea typeface="Calibri" pitchFamily="34" charset="0"/>
                <a:cs typeface="Arial" pitchFamily="34" charset="0"/>
              </a:rPr>
              <a:t>ARREGLOS - ARRAYS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1691013" y="1042590"/>
            <a:ext cx="8837649" cy="3416320"/>
          </a:xfrm>
          <a:prstGeom prst="rect">
            <a:avLst/>
          </a:prstGeom>
          <a:noFill/>
        </p:spPr>
        <p:txBody>
          <a:bodyPr wrap="square">
            <a:spAutoFit/>
          </a:bodyPr>
          <a:lstStyle/>
          <a:p>
            <a:pPr algn="just"/>
            <a:r>
              <a:rPr lang="es-ES" sz="3600" b="1" dirty="0"/>
              <a:t>Crear un Array</a:t>
            </a:r>
          </a:p>
          <a:p>
            <a:pPr algn="just"/>
            <a:endParaRPr lang="es-ES" sz="3600" dirty="0"/>
          </a:p>
          <a:p>
            <a:pPr algn="just"/>
            <a:r>
              <a:rPr lang="es-ES" sz="3600" dirty="0" err="1"/>
              <a:t>let</a:t>
            </a:r>
            <a:r>
              <a:rPr lang="es-ES" sz="3600" dirty="0"/>
              <a:t> frutas = ["Manzana", "Banana"]</a:t>
            </a:r>
          </a:p>
          <a:p>
            <a:pPr algn="just"/>
            <a:endParaRPr lang="es-ES" sz="3600" dirty="0"/>
          </a:p>
          <a:p>
            <a:pPr algn="just"/>
            <a:r>
              <a:rPr lang="es-ES" sz="3600" dirty="0" err="1"/>
              <a:t>alert</a:t>
            </a:r>
            <a:r>
              <a:rPr lang="es-ES" sz="3600" dirty="0"/>
              <a:t>(</a:t>
            </a:r>
            <a:r>
              <a:rPr lang="es-ES" sz="3600" dirty="0" err="1"/>
              <a:t>frutas.length</a:t>
            </a:r>
            <a:r>
              <a:rPr lang="es-ES" sz="3600" dirty="0"/>
              <a:t>)</a:t>
            </a:r>
          </a:p>
          <a:p>
            <a:pPr algn="just"/>
            <a:r>
              <a:rPr lang="es-ES" sz="3600" dirty="0"/>
              <a:t>// 2</a:t>
            </a:r>
          </a:p>
        </p:txBody>
      </p:sp>
    </p:spTree>
    <p:extLst>
      <p:ext uri="{BB962C8B-B14F-4D97-AF65-F5344CB8AC3E}">
        <p14:creationId xmlns:p14="http://schemas.microsoft.com/office/powerpoint/2010/main" val="302800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3883068" y="336271"/>
            <a:ext cx="6287254" cy="523220"/>
          </a:xfrm>
          <a:prstGeom prst="rect">
            <a:avLst/>
          </a:prstGeom>
          <a:noFill/>
        </p:spPr>
        <p:txBody>
          <a:bodyPr wrap="square" rtlCol="0">
            <a:spAutoFit/>
          </a:bodyPr>
          <a:lstStyle/>
          <a:p>
            <a:pPr lvl="0" algn="just"/>
            <a:r>
              <a:rPr lang="es-ES" sz="2800" b="1" dirty="0">
                <a:solidFill>
                  <a:srgbClr val="800000"/>
                </a:solidFill>
                <a:latin typeface="Arial" pitchFamily="34" charset="0"/>
                <a:ea typeface="Calibri" pitchFamily="34" charset="0"/>
                <a:cs typeface="Arial" pitchFamily="34" charset="0"/>
              </a:rPr>
              <a:t>ARREGLOS - ARRAYS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1691013" y="1042590"/>
            <a:ext cx="8837649" cy="3416320"/>
          </a:xfrm>
          <a:prstGeom prst="rect">
            <a:avLst/>
          </a:prstGeom>
          <a:noFill/>
        </p:spPr>
        <p:txBody>
          <a:bodyPr wrap="square">
            <a:spAutoFit/>
          </a:bodyPr>
          <a:lstStyle/>
          <a:p>
            <a:pPr algn="just"/>
            <a:r>
              <a:rPr lang="es-ES" sz="3600" dirty="0"/>
              <a:t>Acceder a un elemento de Array mediante su índice</a:t>
            </a:r>
          </a:p>
          <a:p>
            <a:pPr algn="just"/>
            <a:endParaRPr lang="es-ES" sz="3600" dirty="0"/>
          </a:p>
          <a:p>
            <a:pPr algn="just"/>
            <a:r>
              <a:rPr lang="es-ES" sz="3600" dirty="0" err="1"/>
              <a:t>let</a:t>
            </a:r>
            <a:r>
              <a:rPr lang="es-ES" sz="3600" dirty="0"/>
              <a:t> primero = frutas[0] // Manzana</a:t>
            </a:r>
          </a:p>
          <a:p>
            <a:pPr algn="just"/>
            <a:endParaRPr lang="es-ES" sz="3600" dirty="0"/>
          </a:p>
          <a:p>
            <a:pPr algn="just"/>
            <a:r>
              <a:rPr lang="es-ES" sz="3600" dirty="0" err="1"/>
              <a:t>let</a:t>
            </a:r>
            <a:r>
              <a:rPr lang="es-ES" sz="3600" dirty="0"/>
              <a:t> ultimo = frutas[</a:t>
            </a:r>
            <a:r>
              <a:rPr lang="es-ES" sz="3600" dirty="0" err="1"/>
              <a:t>frutas.length</a:t>
            </a:r>
            <a:r>
              <a:rPr lang="es-ES" sz="3600" dirty="0"/>
              <a:t> - 1] // Banana</a:t>
            </a:r>
          </a:p>
        </p:txBody>
      </p:sp>
    </p:spTree>
    <p:extLst>
      <p:ext uri="{BB962C8B-B14F-4D97-AF65-F5344CB8AC3E}">
        <p14:creationId xmlns:p14="http://schemas.microsoft.com/office/powerpoint/2010/main" val="2311708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Ciclos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830997"/>
          </a:xfrm>
          <a:prstGeom prst="rect">
            <a:avLst/>
          </a:prstGeom>
        </p:spPr>
        <p:txBody>
          <a:bodyPr wrap="square">
            <a:spAutoFit/>
          </a:bodyPr>
          <a:lstStyle/>
          <a:p>
            <a:pPr algn="just"/>
            <a:r>
              <a:rPr lang="es-CO" sz="2400" dirty="0">
                <a:solidFill>
                  <a:schemeClr val="bg2">
                    <a:lumMod val="50000"/>
                  </a:schemeClr>
                </a:solidFill>
                <a:latin typeface="Ubuntu" panose="020B0504030602030204" pitchFamily="34" charset="0"/>
              </a:rPr>
              <a:t>Los bucles o ciclos ofrecen una forma rápida y sencilla de hacer algo repetidamente</a:t>
            </a:r>
          </a:p>
        </p:txBody>
      </p:sp>
      <p:pic>
        <p:nvPicPr>
          <p:cNvPr id="3" name="Imagen 2">
            <a:extLst>
              <a:ext uri="{FF2B5EF4-FFF2-40B4-BE49-F238E27FC236}">
                <a16:creationId xmlns:a16="http://schemas.microsoft.com/office/drawing/2014/main" id="{5EB2B306-38F0-4DE8-B222-AE2ABF190DD7}"/>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4312481" y="2697137"/>
            <a:ext cx="3391673" cy="3467890"/>
          </a:xfrm>
          <a:prstGeom prst="rect">
            <a:avLst/>
          </a:prstGeom>
        </p:spPr>
      </p:pic>
    </p:spTree>
    <p:extLst>
      <p:ext uri="{BB962C8B-B14F-4D97-AF65-F5344CB8AC3E}">
        <p14:creationId xmlns:p14="http://schemas.microsoft.com/office/powerpoint/2010/main" val="1077128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3883068" y="336271"/>
            <a:ext cx="6287254" cy="523220"/>
          </a:xfrm>
          <a:prstGeom prst="rect">
            <a:avLst/>
          </a:prstGeom>
          <a:noFill/>
        </p:spPr>
        <p:txBody>
          <a:bodyPr wrap="square" rtlCol="0">
            <a:spAutoFit/>
          </a:bodyPr>
          <a:lstStyle/>
          <a:p>
            <a:pPr lvl="0" algn="just"/>
            <a:r>
              <a:rPr lang="es-ES" sz="2800" b="1" dirty="0">
                <a:solidFill>
                  <a:srgbClr val="800000"/>
                </a:solidFill>
                <a:latin typeface="Arial" pitchFamily="34" charset="0"/>
                <a:ea typeface="Calibri" pitchFamily="34" charset="0"/>
                <a:cs typeface="Arial" pitchFamily="34" charset="0"/>
              </a:rPr>
              <a:t>ARREGLOS - ARRAYS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1691013" y="1042590"/>
            <a:ext cx="8837649" cy="4524315"/>
          </a:xfrm>
          <a:prstGeom prst="rect">
            <a:avLst/>
          </a:prstGeom>
          <a:noFill/>
        </p:spPr>
        <p:txBody>
          <a:bodyPr wrap="square">
            <a:spAutoFit/>
          </a:bodyPr>
          <a:lstStyle/>
          <a:p>
            <a:pPr algn="just"/>
            <a:r>
              <a:rPr lang="es-ES" sz="3600" dirty="0"/>
              <a:t>Recorrer un Array</a:t>
            </a:r>
          </a:p>
          <a:p>
            <a:pPr algn="just"/>
            <a:endParaRPr lang="es-ES" sz="3600" dirty="0"/>
          </a:p>
          <a:p>
            <a:r>
              <a:rPr lang="es-ES" sz="3600" dirty="0" err="1"/>
              <a:t>frutas.forEach</a:t>
            </a:r>
            <a:r>
              <a:rPr lang="es-ES" sz="3600" dirty="0"/>
              <a:t>(</a:t>
            </a:r>
            <a:r>
              <a:rPr lang="es-ES" sz="3600" dirty="0" err="1"/>
              <a:t>function</a:t>
            </a:r>
            <a:r>
              <a:rPr lang="es-ES" sz="3600" dirty="0"/>
              <a:t>(elemento, </a:t>
            </a:r>
            <a:r>
              <a:rPr lang="es-ES" sz="3600" dirty="0" err="1"/>
              <a:t>indice</a:t>
            </a:r>
            <a:r>
              <a:rPr lang="es-ES" sz="3600" dirty="0"/>
              <a:t>, array) {</a:t>
            </a:r>
          </a:p>
          <a:p>
            <a:pPr algn="just"/>
            <a:r>
              <a:rPr lang="es-ES" sz="3600" dirty="0"/>
              <a:t>    </a:t>
            </a:r>
            <a:r>
              <a:rPr lang="es-ES" sz="3600" dirty="0" err="1"/>
              <a:t>alert</a:t>
            </a:r>
            <a:r>
              <a:rPr lang="es-ES" sz="3600" dirty="0"/>
              <a:t>(elemento, </a:t>
            </a:r>
            <a:r>
              <a:rPr lang="es-ES" sz="3600" dirty="0" err="1"/>
              <a:t>indice</a:t>
            </a:r>
            <a:r>
              <a:rPr lang="es-ES" sz="3600" dirty="0"/>
              <a:t>);</a:t>
            </a:r>
          </a:p>
          <a:p>
            <a:pPr algn="just"/>
            <a:r>
              <a:rPr lang="es-ES" sz="3600" dirty="0"/>
              <a:t>})</a:t>
            </a:r>
          </a:p>
          <a:p>
            <a:pPr algn="just"/>
            <a:r>
              <a:rPr lang="es-ES" sz="3600" dirty="0"/>
              <a:t>// Manzana 0</a:t>
            </a:r>
          </a:p>
          <a:p>
            <a:pPr algn="just"/>
            <a:r>
              <a:rPr lang="es-ES" sz="3600" dirty="0"/>
              <a:t>// Banana 1</a:t>
            </a:r>
          </a:p>
        </p:txBody>
      </p:sp>
    </p:spTree>
    <p:extLst>
      <p:ext uri="{BB962C8B-B14F-4D97-AF65-F5344CB8AC3E}">
        <p14:creationId xmlns:p14="http://schemas.microsoft.com/office/powerpoint/2010/main" val="979920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3883068" y="336271"/>
            <a:ext cx="6287254" cy="523220"/>
          </a:xfrm>
          <a:prstGeom prst="rect">
            <a:avLst/>
          </a:prstGeom>
          <a:noFill/>
        </p:spPr>
        <p:txBody>
          <a:bodyPr wrap="square" rtlCol="0">
            <a:spAutoFit/>
          </a:bodyPr>
          <a:lstStyle/>
          <a:p>
            <a:pPr lvl="0" algn="just"/>
            <a:r>
              <a:rPr lang="es-ES" sz="2800" b="1" dirty="0">
                <a:solidFill>
                  <a:srgbClr val="800000"/>
                </a:solidFill>
                <a:latin typeface="Arial" pitchFamily="34" charset="0"/>
                <a:ea typeface="Calibri" pitchFamily="34" charset="0"/>
                <a:cs typeface="Arial" pitchFamily="34" charset="0"/>
              </a:rPr>
              <a:t>ARREGLOS - ARRAYS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1691013" y="1042590"/>
            <a:ext cx="8837649" cy="2862322"/>
          </a:xfrm>
          <a:prstGeom prst="rect">
            <a:avLst/>
          </a:prstGeom>
          <a:noFill/>
        </p:spPr>
        <p:txBody>
          <a:bodyPr wrap="square">
            <a:spAutoFit/>
          </a:bodyPr>
          <a:lstStyle/>
          <a:p>
            <a:pPr algn="just"/>
            <a:r>
              <a:rPr lang="es-CO" sz="3600" dirty="0"/>
              <a:t>Añadir un elemento al principio de un Array</a:t>
            </a:r>
          </a:p>
          <a:p>
            <a:pPr algn="just"/>
            <a:endParaRPr lang="es-ES" sz="3600" dirty="0"/>
          </a:p>
          <a:p>
            <a:r>
              <a:rPr lang="es-CO" sz="3600" dirty="0" err="1"/>
              <a:t>let</a:t>
            </a:r>
            <a:r>
              <a:rPr lang="es-CO" sz="3600" dirty="0"/>
              <a:t> </a:t>
            </a:r>
            <a:r>
              <a:rPr lang="es-CO" sz="3600" dirty="0" err="1"/>
              <a:t>nuevaLongitud</a:t>
            </a:r>
            <a:r>
              <a:rPr lang="es-CO" sz="3600" dirty="0"/>
              <a:t> = </a:t>
            </a:r>
            <a:r>
              <a:rPr lang="es-CO" sz="3600" dirty="0" err="1"/>
              <a:t>frutas.unshift</a:t>
            </a:r>
            <a:r>
              <a:rPr lang="es-CO" sz="3600" dirty="0"/>
              <a:t>('Fresa’) </a:t>
            </a:r>
          </a:p>
          <a:p>
            <a:r>
              <a:rPr lang="es-CO" sz="3600" dirty="0"/>
              <a:t>// Añade "Fresa" al inicio</a:t>
            </a:r>
          </a:p>
          <a:p>
            <a:r>
              <a:rPr lang="es-CO" sz="3600" dirty="0"/>
              <a:t>// ["Fresa" ,"Manzana", "Banana"]</a:t>
            </a:r>
            <a:endParaRPr lang="es-ES" sz="3600" dirty="0"/>
          </a:p>
        </p:txBody>
      </p:sp>
    </p:spTree>
    <p:extLst>
      <p:ext uri="{BB962C8B-B14F-4D97-AF65-F5344CB8AC3E}">
        <p14:creationId xmlns:p14="http://schemas.microsoft.com/office/powerpoint/2010/main" val="18514198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3883068" y="336271"/>
            <a:ext cx="6287254" cy="523220"/>
          </a:xfrm>
          <a:prstGeom prst="rect">
            <a:avLst/>
          </a:prstGeom>
          <a:noFill/>
        </p:spPr>
        <p:txBody>
          <a:bodyPr wrap="square" rtlCol="0">
            <a:spAutoFit/>
          </a:bodyPr>
          <a:lstStyle/>
          <a:p>
            <a:pPr lvl="0" algn="just"/>
            <a:r>
              <a:rPr lang="es-ES" sz="2800" b="1" dirty="0">
                <a:solidFill>
                  <a:srgbClr val="800000"/>
                </a:solidFill>
                <a:latin typeface="Arial" pitchFamily="34" charset="0"/>
                <a:ea typeface="Calibri" pitchFamily="34" charset="0"/>
                <a:cs typeface="Arial" pitchFamily="34" charset="0"/>
              </a:rPr>
              <a:t>ARREGLOS - ARRAYS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1691013" y="1042590"/>
            <a:ext cx="8837649" cy="2862322"/>
          </a:xfrm>
          <a:prstGeom prst="rect">
            <a:avLst/>
          </a:prstGeom>
          <a:noFill/>
        </p:spPr>
        <p:txBody>
          <a:bodyPr wrap="square">
            <a:spAutoFit/>
          </a:bodyPr>
          <a:lstStyle/>
          <a:p>
            <a:pPr algn="just"/>
            <a:r>
              <a:rPr lang="es-CO" sz="3600" dirty="0"/>
              <a:t>Eliminar el primer elemento de un Array</a:t>
            </a:r>
          </a:p>
          <a:p>
            <a:pPr algn="just"/>
            <a:endParaRPr lang="es-ES" sz="3600" dirty="0"/>
          </a:p>
          <a:p>
            <a:r>
              <a:rPr lang="es-CO" sz="3600" dirty="0" err="1"/>
              <a:t>let</a:t>
            </a:r>
            <a:r>
              <a:rPr lang="es-CO" sz="3600" dirty="0"/>
              <a:t> primero = </a:t>
            </a:r>
            <a:r>
              <a:rPr lang="es-CO" sz="3600" dirty="0" err="1"/>
              <a:t>frutas.shift</a:t>
            </a:r>
            <a:r>
              <a:rPr lang="es-CO" sz="3600" dirty="0"/>
              <a:t>() </a:t>
            </a:r>
          </a:p>
          <a:p>
            <a:r>
              <a:rPr lang="es-CO" sz="3600" dirty="0"/>
              <a:t>// Elimina "Fresa" del inicio</a:t>
            </a:r>
          </a:p>
          <a:p>
            <a:r>
              <a:rPr lang="es-CO" sz="3600" dirty="0"/>
              <a:t>// ["Manzana", "Banana"]</a:t>
            </a:r>
            <a:endParaRPr lang="es-ES" sz="3600" dirty="0"/>
          </a:p>
        </p:txBody>
      </p:sp>
    </p:spTree>
    <p:extLst>
      <p:ext uri="{BB962C8B-B14F-4D97-AF65-F5344CB8AC3E}">
        <p14:creationId xmlns:p14="http://schemas.microsoft.com/office/powerpoint/2010/main" val="12211295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3883068" y="336271"/>
            <a:ext cx="6287254" cy="523220"/>
          </a:xfrm>
          <a:prstGeom prst="rect">
            <a:avLst/>
          </a:prstGeom>
          <a:noFill/>
        </p:spPr>
        <p:txBody>
          <a:bodyPr wrap="square" rtlCol="0">
            <a:spAutoFit/>
          </a:bodyPr>
          <a:lstStyle/>
          <a:p>
            <a:pPr lvl="0" algn="just"/>
            <a:r>
              <a:rPr lang="es-ES" sz="2800" b="1" dirty="0">
                <a:solidFill>
                  <a:srgbClr val="800000"/>
                </a:solidFill>
                <a:latin typeface="Arial" pitchFamily="34" charset="0"/>
                <a:ea typeface="Calibri" pitchFamily="34" charset="0"/>
                <a:cs typeface="Arial" pitchFamily="34" charset="0"/>
              </a:rPr>
              <a:t>ARREGLOS - ARRAYS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1691013" y="1042590"/>
            <a:ext cx="8837649" cy="3970318"/>
          </a:xfrm>
          <a:prstGeom prst="rect">
            <a:avLst/>
          </a:prstGeom>
          <a:noFill/>
        </p:spPr>
        <p:txBody>
          <a:bodyPr wrap="square">
            <a:spAutoFit/>
          </a:bodyPr>
          <a:lstStyle/>
          <a:p>
            <a:pPr algn="just"/>
            <a:r>
              <a:rPr lang="es-CO" sz="3600" dirty="0"/>
              <a:t>Encontrar el índice de un elemento del Array</a:t>
            </a:r>
          </a:p>
          <a:p>
            <a:pPr algn="just"/>
            <a:endParaRPr lang="es-ES" sz="3600" dirty="0"/>
          </a:p>
          <a:p>
            <a:r>
              <a:rPr lang="es-CO" sz="3600" dirty="0" err="1"/>
              <a:t>frutas.push</a:t>
            </a:r>
            <a:r>
              <a:rPr lang="es-CO" sz="3600" dirty="0"/>
              <a:t>('Fresa')</a:t>
            </a:r>
          </a:p>
          <a:p>
            <a:r>
              <a:rPr lang="es-CO" sz="3600" dirty="0"/>
              <a:t>// ["Manzana", "Banana", "Fresa"]</a:t>
            </a:r>
          </a:p>
          <a:p>
            <a:endParaRPr lang="es-CO" sz="3600" dirty="0"/>
          </a:p>
          <a:p>
            <a:r>
              <a:rPr lang="es-CO" sz="3600" dirty="0" err="1"/>
              <a:t>let</a:t>
            </a:r>
            <a:r>
              <a:rPr lang="es-CO" sz="3600" dirty="0"/>
              <a:t> </a:t>
            </a:r>
            <a:r>
              <a:rPr lang="es-CO" sz="3600" dirty="0" err="1"/>
              <a:t>pos</a:t>
            </a:r>
            <a:r>
              <a:rPr lang="es-CO" sz="3600" dirty="0"/>
              <a:t> = </a:t>
            </a:r>
            <a:r>
              <a:rPr lang="es-CO" sz="3600" dirty="0" err="1"/>
              <a:t>frutas.indexOf</a:t>
            </a:r>
            <a:r>
              <a:rPr lang="es-CO" sz="3600" dirty="0"/>
              <a:t>('Banana’) </a:t>
            </a:r>
          </a:p>
          <a:p>
            <a:r>
              <a:rPr lang="es-CO" sz="3600" dirty="0"/>
              <a:t>// 1</a:t>
            </a:r>
            <a:endParaRPr lang="es-ES" sz="3600" dirty="0"/>
          </a:p>
        </p:txBody>
      </p:sp>
    </p:spTree>
    <p:extLst>
      <p:ext uri="{BB962C8B-B14F-4D97-AF65-F5344CB8AC3E}">
        <p14:creationId xmlns:p14="http://schemas.microsoft.com/office/powerpoint/2010/main" val="38595596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28" name="AutoShape 4"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30" name="AutoShape 6" descr="Resultado de imagen para taza de cafe siluet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s-CO"/>
          </a:p>
        </p:txBody>
      </p:sp>
      <p:sp>
        <p:nvSpPr>
          <p:cNvPr id="10" name="19 CuadroTexto">
            <a:extLst>
              <a:ext uri="{FF2B5EF4-FFF2-40B4-BE49-F238E27FC236}">
                <a16:creationId xmlns:a16="http://schemas.microsoft.com/office/drawing/2014/main" id="{E034257E-5D4F-474D-859B-FC03A50CA62D}"/>
              </a:ext>
            </a:extLst>
          </p:cNvPr>
          <p:cNvSpPr txBox="1"/>
          <p:nvPr/>
        </p:nvSpPr>
        <p:spPr>
          <a:xfrm>
            <a:off x="3883068" y="336271"/>
            <a:ext cx="6287254" cy="523220"/>
          </a:xfrm>
          <a:prstGeom prst="rect">
            <a:avLst/>
          </a:prstGeom>
          <a:noFill/>
        </p:spPr>
        <p:txBody>
          <a:bodyPr wrap="square" rtlCol="0">
            <a:spAutoFit/>
          </a:bodyPr>
          <a:lstStyle/>
          <a:p>
            <a:pPr lvl="0" algn="just"/>
            <a:r>
              <a:rPr lang="es-ES" sz="2800" b="1" dirty="0">
                <a:solidFill>
                  <a:srgbClr val="800000"/>
                </a:solidFill>
                <a:latin typeface="Arial" pitchFamily="34" charset="0"/>
                <a:ea typeface="Calibri" pitchFamily="34" charset="0"/>
                <a:cs typeface="Arial" pitchFamily="34" charset="0"/>
              </a:rPr>
              <a:t>ARREGLOS - ARRAYS</a:t>
            </a:r>
            <a:endParaRPr lang="es-CO" sz="2800" dirty="0">
              <a:latin typeface="Arial" pitchFamily="34" charset="0"/>
              <a:ea typeface="Calibri" pitchFamily="34" charset="0"/>
              <a:cs typeface="Arial" pitchFamily="34" charset="0"/>
            </a:endParaRPr>
          </a:p>
        </p:txBody>
      </p:sp>
      <p:cxnSp>
        <p:nvCxnSpPr>
          <p:cNvPr id="11" name="Conector recto 10">
            <a:extLst>
              <a:ext uri="{FF2B5EF4-FFF2-40B4-BE49-F238E27FC236}">
                <a16:creationId xmlns:a16="http://schemas.microsoft.com/office/drawing/2014/main" id="{85DCA5A5-1998-40BC-892B-007820556029}"/>
              </a:ext>
            </a:extLst>
          </p:cNvPr>
          <p:cNvCxnSpPr>
            <a:cxnSpLocks/>
          </p:cNvCxnSpPr>
          <p:nvPr/>
        </p:nvCxnSpPr>
        <p:spPr>
          <a:xfrm>
            <a:off x="790575" y="936484"/>
            <a:ext cx="9738088" cy="46686"/>
          </a:xfrm>
          <a:prstGeom prst="line">
            <a:avLst/>
          </a:prstGeom>
        </p:spPr>
        <p:style>
          <a:lnRef idx="1">
            <a:schemeClr val="dk1"/>
          </a:lnRef>
          <a:fillRef idx="0">
            <a:schemeClr val="dk1"/>
          </a:fillRef>
          <a:effectRef idx="0">
            <a:schemeClr val="dk1"/>
          </a:effectRef>
          <a:fontRef idx="minor">
            <a:schemeClr val="tx1"/>
          </a:fontRef>
        </p:style>
      </p:cxnSp>
      <p:sp>
        <p:nvSpPr>
          <p:cNvPr id="12" name="CuadroTexto 11">
            <a:extLst>
              <a:ext uri="{FF2B5EF4-FFF2-40B4-BE49-F238E27FC236}">
                <a16:creationId xmlns:a16="http://schemas.microsoft.com/office/drawing/2014/main" id="{A7138E06-E0F8-4BF5-A8ED-C6EF642C2E91}"/>
              </a:ext>
            </a:extLst>
          </p:cNvPr>
          <p:cNvSpPr txBox="1"/>
          <p:nvPr/>
        </p:nvSpPr>
        <p:spPr>
          <a:xfrm>
            <a:off x="1691013" y="1042590"/>
            <a:ext cx="8837649" cy="1754326"/>
          </a:xfrm>
          <a:prstGeom prst="rect">
            <a:avLst/>
          </a:prstGeom>
          <a:noFill/>
        </p:spPr>
        <p:txBody>
          <a:bodyPr wrap="square">
            <a:spAutoFit/>
          </a:bodyPr>
          <a:lstStyle/>
          <a:p>
            <a:pPr algn="just"/>
            <a:r>
              <a:rPr lang="es-CO" sz="3600" dirty="0"/>
              <a:t>Copiar un Array</a:t>
            </a:r>
          </a:p>
          <a:p>
            <a:pPr algn="just"/>
            <a:endParaRPr lang="es-ES" sz="3600" dirty="0"/>
          </a:p>
          <a:p>
            <a:r>
              <a:rPr lang="es-CO" sz="3600" dirty="0" err="1"/>
              <a:t>let</a:t>
            </a:r>
            <a:r>
              <a:rPr lang="es-CO" sz="3600" dirty="0"/>
              <a:t> </a:t>
            </a:r>
            <a:r>
              <a:rPr lang="es-CO" sz="3600" dirty="0" err="1"/>
              <a:t>copiaArray</a:t>
            </a:r>
            <a:r>
              <a:rPr lang="es-CO" sz="3600" dirty="0"/>
              <a:t> = </a:t>
            </a:r>
            <a:r>
              <a:rPr lang="es-CO" sz="3600" dirty="0" err="1"/>
              <a:t>vegetales.slice</a:t>
            </a:r>
            <a:r>
              <a:rPr lang="es-CO" sz="3600" dirty="0"/>
              <a:t>();</a:t>
            </a:r>
            <a:endParaRPr lang="es-ES" sz="3600" dirty="0"/>
          </a:p>
        </p:txBody>
      </p:sp>
    </p:spTree>
    <p:extLst>
      <p:ext uri="{BB962C8B-B14F-4D97-AF65-F5344CB8AC3E}">
        <p14:creationId xmlns:p14="http://schemas.microsoft.com/office/powerpoint/2010/main" val="2480518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87ACBCAB-72BC-2742-9BF4-8479FB18D3C3}"/>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CuadroTexto 2">
            <a:extLst>
              <a:ext uri="{FF2B5EF4-FFF2-40B4-BE49-F238E27FC236}">
                <a16:creationId xmlns:a16="http://schemas.microsoft.com/office/drawing/2014/main" id="{0204D3B3-83BD-8049-9E55-5B6A10A3ADB5}"/>
              </a:ext>
            </a:extLst>
          </p:cNvPr>
          <p:cNvSpPr txBox="1"/>
          <p:nvPr/>
        </p:nvSpPr>
        <p:spPr>
          <a:xfrm>
            <a:off x="1768258" y="4377651"/>
            <a:ext cx="6599130" cy="954107"/>
          </a:xfrm>
          <a:prstGeom prst="rect">
            <a:avLst/>
          </a:prstGeom>
          <a:noFill/>
        </p:spPr>
        <p:txBody>
          <a:bodyPr wrap="square" rtlCol="0">
            <a:spAutoFit/>
          </a:bodyPr>
          <a:lstStyle/>
          <a:p>
            <a:r>
              <a:rPr lang="es-CO" sz="2800" b="1" dirty="0">
                <a:solidFill>
                  <a:srgbClr val="FF0062"/>
                </a:solidFill>
                <a:latin typeface="Ubuntu" panose="020B0504030602030204" pitchFamily="34" charset="0"/>
              </a:rPr>
              <a:t>JavaScript</a:t>
            </a:r>
          </a:p>
          <a:p>
            <a:r>
              <a:rPr lang="es-CO" sz="2800" b="1" dirty="0">
                <a:solidFill>
                  <a:srgbClr val="FF0062"/>
                </a:solidFill>
                <a:latin typeface="Ubuntu" panose="020B0504030602030204" pitchFamily="34" charset="0"/>
              </a:rPr>
              <a:t>Estructuras de datos y Ciclos</a:t>
            </a:r>
          </a:p>
        </p:txBody>
      </p:sp>
      <p:sp>
        <p:nvSpPr>
          <p:cNvPr id="4" name="CuadroTexto 3">
            <a:extLst>
              <a:ext uri="{FF2B5EF4-FFF2-40B4-BE49-F238E27FC236}">
                <a16:creationId xmlns:a16="http://schemas.microsoft.com/office/drawing/2014/main" id="{2C0D7ADF-FB6E-4F13-884D-0FD8AAC10CB9}"/>
              </a:ext>
            </a:extLst>
          </p:cNvPr>
          <p:cNvSpPr txBox="1"/>
          <p:nvPr/>
        </p:nvSpPr>
        <p:spPr>
          <a:xfrm>
            <a:off x="388307" y="2726552"/>
            <a:ext cx="5924810" cy="646331"/>
          </a:xfrm>
          <a:prstGeom prst="rect">
            <a:avLst/>
          </a:prstGeom>
          <a:noFill/>
        </p:spPr>
        <p:txBody>
          <a:bodyPr wrap="square" rtlCol="0">
            <a:spAutoFit/>
          </a:bodyPr>
          <a:lstStyle/>
          <a:p>
            <a:r>
              <a:rPr lang="es-CO" sz="3600" b="1" dirty="0">
                <a:latin typeface="Ubuntu" panose="020B0504030602030204" pitchFamily="34" charset="0"/>
              </a:rPr>
              <a:t>Sergio Medina</a:t>
            </a:r>
          </a:p>
        </p:txBody>
      </p:sp>
      <p:sp>
        <p:nvSpPr>
          <p:cNvPr id="5" name="CuadroTexto 4">
            <a:extLst>
              <a:ext uri="{FF2B5EF4-FFF2-40B4-BE49-F238E27FC236}">
                <a16:creationId xmlns:a16="http://schemas.microsoft.com/office/drawing/2014/main" id="{788E6632-0C16-4068-860F-A86E74157FF3}"/>
              </a:ext>
            </a:extLst>
          </p:cNvPr>
          <p:cNvSpPr txBox="1"/>
          <p:nvPr/>
        </p:nvSpPr>
        <p:spPr>
          <a:xfrm>
            <a:off x="388307" y="2104187"/>
            <a:ext cx="5924810" cy="646331"/>
          </a:xfrm>
          <a:prstGeom prst="rect">
            <a:avLst/>
          </a:prstGeom>
          <a:noFill/>
        </p:spPr>
        <p:txBody>
          <a:bodyPr wrap="square" rtlCol="0">
            <a:spAutoFit/>
          </a:bodyPr>
          <a:lstStyle/>
          <a:p>
            <a:r>
              <a:rPr lang="es-CO" sz="3600" b="1" dirty="0">
                <a:latin typeface="Ubuntu" panose="020B0504030602030204" pitchFamily="34" charset="0"/>
              </a:rPr>
              <a:t>Formador:</a:t>
            </a:r>
          </a:p>
        </p:txBody>
      </p:sp>
      <p:sp>
        <p:nvSpPr>
          <p:cNvPr id="6" name="CuadroTexto 5">
            <a:extLst>
              <a:ext uri="{FF2B5EF4-FFF2-40B4-BE49-F238E27FC236}">
                <a16:creationId xmlns:a16="http://schemas.microsoft.com/office/drawing/2014/main" id="{7C4FE77F-6F92-4D2A-A657-DDDC099AD07A}"/>
              </a:ext>
            </a:extLst>
          </p:cNvPr>
          <p:cNvSpPr txBox="1"/>
          <p:nvPr/>
        </p:nvSpPr>
        <p:spPr>
          <a:xfrm>
            <a:off x="2442577" y="5752491"/>
            <a:ext cx="5924810" cy="646331"/>
          </a:xfrm>
          <a:prstGeom prst="rect">
            <a:avLst/>
          </a:prstGeom>
          <a:noFill/>
        </p:spPr>
        <p:txBody>
          <a:bodyPr wrap="square" rtlCol="0">
            <a:spAutoFit/>
          </a:bodyPr>
          <a:lstStyle/>
          <a:p>
            <a:pPr algn="r"/>
            <a:r>
              <a:rPr lang="es-CO" sz="3600" b="1" dirty="0">
                <a:solidFill>
                  <a:srgbClr val="FF0062"/>
                </a:solidFill>
                <a:latin typeface="Ubuntu" panose="020B0504030602030204" pitchFamily="34" charset="0"/>
              </a:rPr>
              <a:t>Ciclo No.3 – Semana No.4</a:t>
            </a:r>
          </a:p>
        </p:txBody>
      </p:sp>
    </p:spTree>
    <p:extLst>
      <p:ext uri="{BB962C8B-B14F-4D97-AF65-F5344CB8AC3E}">
        <p14:creationId xmlns:p14="http://schemas.microsoft.com/office/powerpoint/2010/main" val="710506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Ciclo </a:t>
            </a:r>
            <a:r>
              <a:rPr lang="es-CO" sz="3600" b="1" dirty="0" err="1">
                <a:solidFill>
                  <a:srgbClr val="FF0062"/>
                </a:solidFill>
                <a:latin typeface="Ubuntu" panose="020B0504030602030204" pitchFamily="34" charset="0"/>
              </a:rPr>
              <a:t>for</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3554819"/>
          </a:xfrm>
          <a:prstGeom prst="rect">
            <a:avLst/>
          </a:prstGeom>
        </p:spPr>
        <p:txBody>
          <a:bodyPr wrap="square">
            <a:spAutoFit/>
          </a:bodyPr>
          <a:lstStyle/>
          <a:p>
            <a:pPr marL="457200" indent="-457200" algn="just">
              <a:buFont typeface="Arial" panose="020B0604020202020204" pitchFamily="34" charset="0"/>
              <a:buChar char="•"/>
            </a:pPr>
            <a:r>
              <a:rPr lang="es-CO" sz="2500" dirty="0">
                <a:solidFill>
                  <a:schemeClr val="bg2">
                    <a:lumMod val="50000"/>
                  </a:schemeClr>
                </a:solidFill>
                <a:latin typeface="Ubuntu" panose="020B0504030602030204" pitchFamily="34" charset="0"/>
              </a:rPr>
              <a:t>Un ciclo </a:t>
            </a:r>
            <a:r>
              <a:rPr lang="es-CO" sz="2500" dirty="0" err="1">
                <a:solidFill>
                  <a:schemeClr val="bg2">
                    <a:lumMod val="50000"/>
                  </a:schemeClr>
                </a:solidFill>
                <a:latin typeface="Ubuntu" panose="020B0504030602030204" pitchFamily="34" charset="0"/>
              </a:rPr>
              <a:t>for</a:t>
            </a:r>
            <a:r>
              <a:rPr lang="es-CO" sz="2500" dirty="0">
                <a:solidFill>
                  <a:schemeClr val="bg2">
                    <a:lumMod val="50000"/>
                  </a:schemeClr>
                </a:solidFill>
                <a:latin typeface="Ubuntu" panose="020B0504030602030204" pitchFamily="34" charset="0"/>
              </a:rPr>
              <a:t> se repite hasta que una condición especificada se evalúe como false. El bucle </a:t>
            </a:r>
            <a:r>
              <a:rPr lang="es-CO" sz="2500" dirty="0" err="1">
                <a:solidFill>
                  <a:schemeClr val="bg2">
                    <a:lumMod val="50000"/>
                  </a:schemeClr>
                </a:solidFill>
                <a:latin typeface="Ubuntu" panose="020B0504030602030204" pitchFamily="34" charset="0"/>
              </a:rPr>
              <a:t>for</a:t>
            </a:r>
            <a:r>
              <a:rPr lang="es-CO" sz="2500" dirty="0">
                <a:solidFill>
                  <a:schemeClr val="bg2">
                    <a:lumMod val="50000"/>
                  </a:schemeClr>
                </a:solidFill>
                <a:latin typeface="Ubuntu" panose="020B0504030602030204" pitchFamily="34" charset="0"/>
              </a:rPr>
              <a:t> de JavaScript es similar al bucle </a:t>
            </a:r>
            <a:r>
              <a:rPr lang="es-CO" sz="2500" dirty="0" err="1">
                <a:solidFill>
                  <a:schemeClr val="bg2">
                    <a:lumMod val="50000"/>
                  </a:schemeClr>
                </a:solidFill>
                <a:latin typeface="Ubuntu" panose="020B0504030602030204" pitchFamily="34" charset="0"/>
              </a:rPr>
              <a:t>for</a:t>
            </a:r>
            <a:r>
              <a:rPr lang="es-CO" sz="2500" dirty="0">
                <a:solidFill>
                  <a:schemeClr val="bg2">
                    <a:lumMod val="50000"/>
                  </a:schemeClr>
                </a:solidFill>
                <a:latin typeface="Ubuntu" panose="020B0504030602030204" pitchFamily="34" charset="0"/>
              </a:rPr>
              <a:t> de Java.</a:t>
            </a:r>
          </a:p>
          <a:p>
            <a:pPr marL="457200" indent="-457200" algn="just">
              <a:buFont typeface="Arial" panose="020B0604020202020204" pitchFamily="34" charset="0"/>
              <a:buChar char="•"/>
            </a:pPr>
            <a:endParaRPr lang="es-CO" sz="2500" b="1" dirty="0">
              <a:solidFill>
                <a:schemeClr val="bg2">
                  <a:lumMod val="50000"/>
                </a:schemeClr>
              </a:solidFill>
              <a:latin typeface="Ubuntu" panose="020B0504030602030204" pitchFamily="34" charset="0"/>
            </a:endParaRPr>
          </a:p>
          <a:p>
            <a:pPr marL="457200"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Sintaxis:</a:t>
            </a:r>
          </a:p>
          <a:p>
            <a:pPr algn="just"/>
            <a:endParaRPr lang="es-CO" sz="2500" b="1" dirty="0">
              <a:solidFill>
                <a:schemeClr val="bg2">
                  <a:lumMod val="50000"/>
                </a:schemeClr>
              </a:solidFill>
              <a:latin typeface="Ubuntu" panose="020B0504030602030204" pitchFamily="34" charset="0"/>
            </a:endParaRPr>
          </a:p>
          <a:p>
            <a:r>
              <a:rPr lang="es-CO" sz="2500" b="1" dirty="0" err="1">
                <a:solidFill>
                  <a:srgbClr val="800000"/>
                </a:solidFill>
                <a:latin typeface="Ubuntu" panose="020B0504030602030204" pitchFamily="34" charset="0"/>
              </a:rPr>
              <a:t>for</a:t>
            </a:r>
            <a:r>
              <a:rPr lang="es-CO" sz="2500" b="1" dirty="0">
                <a:solidFill>
                  <a:schemeClr val="bg2">
                    <a:lumMod val="50000"/>
                  </a:schemeClr>
                </a:solidFill>
                <a:latin typeface="Ubuntu" panose="020B0504030602030204" pitchFamily="34" charset="0"/>
              </a:rPr>
              <a:t> </a:t>
            </a:r>
            <a:r>
              <a:rPr lang="es-CO" sz="2500" b="1" dirty="0">
                <a:solidFill>
                  <a:srgbClr val="002060"/>
                </a:solidFill>
                <a:latin typeface="Ubuntu" panose="020B0504030602030204" pitchFamily="34" charset="0"/>
              </a:rPr>
              <a:t>([</a:t>
            </a:r>
            <a:r>
              <a:rPr lang="es-CO" sz="2500" b="1" dirty="0" err="1">
                <a:solidFill>
                  <a:srgbClr val="002060"/>
                </a:solidFill>
                <a:latin typeface="Ubuntu" panose="020B0504030602030204" pitchFamily="34" charset="0"/>
              </a:rPr>
              <a:t>expresiónInicial</a:t>
            </a:r>
            <a:r>
              <a:rPr lang="es-CO" sz="2500" b="1" dirty="0">
                <a:solidFill>
                  <a:srgbClr val="002060"/>
                </a:solidFill>
                <a:latin typeface="Ubuntu" panose="020B0504030602030204" pitchFamily="34" charset="0"/>
              </a:rPr>
              <a:t>]</a:t>
            </a:r>
            <a:r>
              <a:rPr lang="es-CO" sz="2500" b="1" dirty="0">
                <a:solidFill>
                  <a:schemeClr val="bg2">
                    <a:lumMod val="50000"/>
                  </a:schemeClr>
                </a:solidFill>
                <a:latin typeface="Ubuntu" panose="020B0504030602030204" pitchFamily="34" charset="0"/>
              </a:rPr>
              <a:t>; </a:t>
            </a:r>
            <a:r>
              <a:rPr lang="es-CO" sz="2500" b="1" dirty="0">
                <a:solidFill>
                  <a:schemeClr val="accent6">
                    <a:lumMod val="50000"/>
                  </a:schemeClr>
                </a:solidFill>
                <a:latin typeface="Ubuntu" panose="020B0504030602030204" pitchFamily="34" charset="0"/>
              </a:rPr>
              <a:t>[</a:t>
            </a:r>
            <a:r>
              <a:rPr lang="es-CO" sz="2500" b="1" dirty="0" err="1">
                <a:solidFill>
                  <a:schemeClr val="accent6">
                    <a:lumMod val="50000"/>
                  </a:schemeClr>
                </a:solidFill>
                <a:latin typeface="Ubuntu" panose="020B0504030602030204" pitchFamily="34" charset="0"/>
              </a:rPr>
              <a:t>expresiónCondicional</a:t>
            </a:r>
            <a:r>
              <a:rPr lang="es-CO" sz="2500" b="1" dirty="0">
                <a:solidFill>
                  <a:schemeClr val="accent6">
                    <a:lumMod val="50000"/>
                  </a:schemeClr>
                </a:solidFill>
                <a:latin typeface="Ubuntu" panose="020B0504030602030204" pitchFamily="34" charset="0"/>
              </a:rPr>
              <a:t>]; </a:t>
            </a:r>
            <a:r>
              <a:rPr lang="es-CO" sz="2500" b="1" dirty="0">
                <a:solidFill>
                  <a:srgbClr val="00B0F0"/>
                </a:solidFill>
                <a:latin typeface="Ubuntu" panose="020B0504030602030204" pitchFamily="34" charset="0"/>
              </a:rPr>
              <a:t>[</a:t>
            </a:r>
            <a:r>
              <a:rPr lang="es-CO" sz="2500" b="1" dirty="0" err="1">
                <a:solidFill>
                  <a:srgbClr val="00B0F0"/>
                </a:solidFill>
                <a:latin typeface="Ubuntu" panose="020B0504030602030204" pitchFamily="34" charset="0"/>
              </a:rPr>
              <a:t>expresiónDeActualización</a:t>
            </a:r>
            <a:r>
              <a:rPr lang="es-CO" sz="2500" b="1" dirty="0">
                <a:solidFill>
                  <a:srgbClr val="00B0F0"/>
                </a:solidFill>
                <a:latin typeface="Ubuntu" panose="020B0504030602030204" pitchFamily="34" charset="0"/>
              </a:rPr>
              <a:t>]</a:t>
            </a:r>
            <a:r>
              <a:rPr lang="es-CO" sz="2500" b="1" dirty="0">
                <a:solidFill>
                  <a:schemeClr val="bg2">
                    <a:lumMod val="50000"/>
                  </a:schemeClr>
                </a:solidFill>
                <a:latin typeface="Ubuntu" panose="020B0504030602030204" pitchFamily="34" charset="0"/>
              </a:rPr>
              <a:t>)</a:t>
            </a:r>
          </a:p>
          <a:p>
            <a:pPr algn="just"/>
            <a:r>
              <a:rPr lang="es-CO" sz="2500" b="1" dirty="0">
                <a:solidFill>
                  <a:srgbClr val="C00000"/>
                </a:solidFill>
                <a:latin typeface="Ubuntu" panose="020B0504030602030204" pitchFamily="34" charset="0"/>
              </a:rPr>
              <a:t>  instrucción</a:t>
            </a:r>
          </a:p>
        </p:txBody>
      </p:sp>
    </p:spTree>
    <p:extLst>
      <p:ext uri="{BB962C8B-B14F-4D97-AF65-F5344CB8AC3E}">
        <p14:creationId xmlns:p14="http://schemas.microsoft.com/office/powerpoint/2010/main" val="37120771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Ciclo </a:t>
            </a:r>
            <a:r>
              <a:rPr lang="es-CO" sz="3600" b="1" dirty="0" err="1">
                <a:solidFill>
                  <a:srgbClr val="FF0062"/>
                </a:solidFill>
                <a:latin typeface="Ubuntu" panose="020B0504030602030204" pitchFamily="34" charset="0"/>
              </a:rPr>
              <a:t>for</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3323987"/>
          </a:xfrm>
          <a:prstGeom prst="rect">
            <a:avLst/>
          </a:prstGeom>
        </p:spPr>
        <p:txBody>
          <a:bodyPr wrap="square">
            <a:spAutoFit/>
          </a:bodyPr>
          <a:lstStyle/>
          <a:p>
            <a:pPr marL="457200"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Ejemplo:</a:t>
            </a:r>
          </a:p>
          <a:p>
            <a:pPr algn="just"/>
            <a:endParaRPr lang="es-CO" sz="2500" b="1" dirty="0">
              <a:solidFill>
                <a:schemeClr val="bg2">
                  <a:lumMod val="50000"/>
                </a:schemeClr>
              </a:solidFill>
              <a:latin typeface="Ubuntu" panose="020B0504030602030204" pitchFamily="34" charset="0"/>
            </a:endParaRPr>
          </a:p>
          <a:p>
            <a:r>
              <a:rPr lang="es-CO" sz="3200" b="1" dirty="0" err="1">
                <a:latin typeface="Ubuntu" panose="020B0504030602030204" pitchFamily="34" charset="0"/>
              </a:rPr>
              <a:t>var</a:t>
            </a:r>
            <a:r>
              <a:rPr lang="es-CO" sz="3200" b="1" dirty="0">
                <a:latin typeface="Ubuntu" panose="020B0504030602030204" pitchFamily="34" charset="0"/>
              </a:rPr>
              <a:t> n=0;</a:t>
            </a:r>
          </a:p>
          <a:p>
            <a:r>
              <a:rPr lang="es-CO" sz="3200" b="1" dirty="0" err="1">
                <a:solidFill>
                  <a:srgbClr val="800000"/>
                </a:solidFill>
                <a:latin typeface="Ubuntu" panose="020B0504030602030204" pitchFamily="34" charset="0"/>
              </a:rPr>
              <a:t>for</a:t>
            </a:r>
            <a:r>
              <a:rPr lang="es-CO" sz="3200" b="1" dirty="0">
                <a:solidFill>
                  <a:srgbClr val="800000"/>
                </a:solidFill>
                <a:latin typeface="Ubuntu" panose="020B0504030602030204" pitchFamily="34" charset="0"/>
              </a:rPr>
              <a:t> (</a:t>
            </a:r>
            <a:r>
              <a:rPr lang="es-CO" sz="3200" b="1" dirty="0" err="1">
                <a:solidFill>
                  <a:srgbClr val="800000"/>
                </a:solidFill>
                <a:latin typeface="Ubuntu" panose="020B0504030602030204" pitchFamily="34" charset="0"/>
              </a:rPr>
              <a:t>var</a:t>
            </a:r>
            <a:r>
              <a:rPr lang="es-CO" sz="3200" b="1" dirty="0">
                <a:solidFill>
                  <a:srgbClr val="800000"/>
                </a:solidFill>
                <a:latin typeface="Ubuntu" panose="020B0504030602030204" pitchFamily="34" charset="0"/>
              </a:rPr>
              <a:t> </a:t>
            </a:r>
            <a:r>
              <a:rPr lang="es-CO" sz="3200" b="1" dirty="0">
                <a:solidFill>
                  <a:srgbClr val="002060"/>
                </a:solidFill>
                <a:latin typeface="Ubuntu" panose="020B0504030602030204" pitchFamily="34" charset="0"/>
              </a:rPr>
              <a:t>i = 0</a:t>
            </a:r>
            <a:r>
              <a:rPr lang="es-CO" sz="3200" b="1" dirty="0">
                <a:solidFill>
                  <a:srgbClr val="800000"/>
                </a:solidFill>
                <a:latin typeface="Ubuntu" panose="020B0504030602030204" pitchFamily="34" charset="0"/>
              </a:rPr>
              <a:t>; </a:t>
            </a:r>
            <a:r>
              <a:rPr lang="es-CO" sz="3200" b="1" dirty="0">
                <a:solidFill>
                  <a:schemeClr val="accent6">
                    <a:lumMod val="50000"/>
                  </a:schemeClr>
                </a:solidFill>
                <a:latin typeface="Ubuntu" panose="020B0504030602030204" pitchFamily="34" charset="0"/>
              </a:rPr>
              <a:t>i &lt; 9</a:t>
            </a:r>
            <a:r>
              <a:rPr lang="es-CO" sz="3200" b="1" dirty="0">
                <a:solidFill>
                  <a:srgbClr val="800000"/>
                </a:solidFill>
                <a:latin typeface="Ubuntu" panose="020B0504030602030204" pitchFamily="34" charset="0"/>
              </a:rPr>
              <a:t>; </a:t>
            </a:r>
            <a:r>
              <a:rPr lang="es-CO" sz="3200" b="1" dirty="0">
                <a:solidFill>
                  <a:srgbClr val="00B0F0"/>
                </a:solidFill>
                <a:latin typeface="Ubuntu" panose="020B0504030602030204" pitchFamily="34" charset="0"/>
              </a:rPr>
              <a:t>i++</a:t>
            </a:r>
            <a:r>
              <a:rPr lang="es-CO" sz="3200" b="1" dirty="0">
                <a:solidFill>
                  <a:srgbClr val="800000"/>
                </a:solidFill>
                <a:latin typeface="Ubuntu" panose="020B0504030602030204" pitchFamily="34" charset="0"/>
              </a:rPr>
              <a:t>) {</a:t>
            </a:r>
          </a:p>
          <a:p>
            <a:r>
              <a:rPr lang="es-CO" sz="3200" b="1" dirty="0">
                <a:solidFill>
                  <a:srgbClr val="800000"/>
                </a:solidFill>
                <a:latin typeface="Ubuntu" panose="020B0504030602030204" pitchFamily="34" charset="0"/>
              </a:rPr>
              <a:t>   </a:t>
            </a:r>
            <a:r>
              <a:rPr lang="es-CO" sz="3200" b="1" dirty="0">
                <a:latin typeface="Ubuntu" panose="020B0504030602030204" pitchFamily="34" charset="0"/>
              </a:rPr>
              <a:t>n += i;</a:t>
            </a:r>
          </a:p>
          <a:p>
            <a:r>
              <a:rPr lang="es-CO" sz="3200" b="1" dirty="0">
                <a:solidFill>
                  <a:srgbClr val="800000"/>
                </a:solidFill>
                <a:latin typeface="Ubuntu" panose="020B0504030602030204" pitchFamily="34" charset="0"/>
              </a:rPr>
              <a:t>}</a:t>
            </a:r>
          </a:p>
          <a:p>
            <a:r>
              <a:rPr lang="es-CO" sz="3200" b="1" dirty="0" err="1">
                <a:solidFill>
                  <a:srgbClr val="800000"/>
                </a:solidFill>
                <a:latin typeface="Ubuntu" panose="020B0504030602030204" pitchFamily="34" charset="0"/>
              </a:rPr>
              <a:t>alert</a:t>
            </a:r>
            <a:r>
              <a:rPr lang="es-CO" sz="3200" b="1" dirty="0">
                <a:solidFill>
                  <a:srgbClr val="800000"/>
                </a:solidFill>
                <a:latin typeface="Ubuntu" panose="020B0504030602030204" pitchFamily="34" charset="0"/>
              </a:rPr>
              <a:t> (n);</a:t>
            </a:r>
            <a:endParaRPr lang="es-CO" sz="3200" b="1" dirty="0">
              <a:solidFill>
                <a:srgbClr val="C00000"/>
              </a:solidFill>
              <a:latin typeface="Ubuntu" panose="020B0504030602030204" pitchFamily="34" charset="0"/>
            </a:endParaRPr>
          </a:p>
        </p:txBody>
      </p:sp>
    </p:spTree>
    <p:extLst>
      <p:ext uri="{BB962C8B-B14F-4D97-AF65-F5344CB8AC3E}">
        <p14:creationId xmlns:p14="http://schemas.microsoft.com/office/powerpoint/2010/main" val="3458080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err="1">
                <a:solidFill>
                  <a:srgbClr val="FF0062"/>
                </a:solidFill>
                <a:latin typeface="Ubuntu" panose="020B0504030602030204" pitchFamily="34" charset="0"/>
              </a:rPr>
              <a:t>for</a:t>
            </a:r>
            <a:r>
              <a:rPr lang="es-CO" sz="3600" b="1" dirty="0">
                <a:solidFill>
                  <a:srgbClr val="FF0062"/>
                </a:solidFill>
                <a:latin typeface="Ubuntu" panose="020B0504030602030204" pitchFamily="34" charset="0"/>
              </a:rPr>
              <a:t>...</a:t>
            </a:r>
            <a:r>
              <a:rPr lang="es-CO" sz="3600" b="1" dirty="0" err="1">
                <a:solidFill>
                  <a:srgbClr val="FF0062"/>
                </a:solidFill>
                <a:latin typeface="Ubuntu" panose="020B0504030602030204" pitchFamily="34" charset="0"/>
              </a:rPr>
              <a:t>of</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3554819"/>
          </a:xfrm>
          <a:prstGeom prst="rect">
            <a:avLst/>
          </a:prstGeom>
        </p:spPr>
        <p:txBody>
          <a:bodyPr wrap="square">
            <a:spAutoFit/>
          </a:bodyPr>
          <a:lstStyle/>
          <a:p>
            <a:pPr marL="457200" indent="-457200" algn="just">
              <a:buFont typeface="Arial" panose="020B0604020202020204" pitchFamily="34" charset="0"/>
              <a:buChar char="•"/>
            </a:pPr>
            <a:r>
              <a:rPr lang="es-CO" sz="2500" dirty="0">
                <a:solidFill>
                  <a:schemeClr val="bg2">
                    <a:lumMod val="50000"/>
                  </a:schemeClr>
                </a:solidFill>
                <a:latin typeface="Ubuntu" panose="020B0504030602030204" pitchFamily="34" charset="0"/>
              </a:rPr>
              <a:t>La sentencia </a:t>
            </a:r>
            <a:r>
              <a:rPr lang="es-CO" sz="2500" dirty="0" err="1">
                <a:solidFill>
                  <a:schemeClr val="bg2">
                    <a:lumMod val="50000"/>
                  </a:schemeClr>
                </a:solidFill>
                <a:latin typeface="Ubuntu" panose="020B0504030602030204" pitchFamily="34" charset="0"/>
              </a:rPr>
              <a:t>sentencia</a:t>
            </a:r>
            <a:r>
              <a:rPr lang="es-CO" sz="2500" dirty="0">
                <a:solidFill>
                  <a:schemeClr val="bg2">
                    <a:lumMod val="50000"/>
                  </a:schemeClr>
                </a:solidFill>
                <a:latin typeface="Ubuntu" panose="020B0504030602030204" pitchFamily="34" charset="0"/>
              </a:rPr>
              <a:t> </a:t>
            </a:r>
            <a:r>
              <a:rPr lang="es-CO" sz="2500" b="1" dirty="0" err="1">
                <a:solidFill>
                  <a:schemeClr val="bg2">
                    <a:lumMod val="50000"/>
                  </a:schemeClr>
                </a:solidFill>
                <a:latin typeface="Ubuntu" panose="020B0504030602030204" pitchFamily="34" charset="0"/>
              </a:rPr>
              <a:t>for</a:t>
            </a:r>
            <a:r>
              <a:rPr lang="es-CO" sz="2500" dirty="0">
                <a:solidFill>
                  <a:schemeClr val="bg2">
                    <a:lumMod val="50000"/>
                  </a:schemeClr>
                </a:solidFill>
                <a:latin typeface="Ubuntu" panose="020B0504030602030204" pitchFamily="34" charset="0"/>
              </a:rPr>
              <a:t>...</a:t>
            </a:r>
            <a:r>
              <a:rPr lang="es-CO" sz="2500" b="1" dirty="0" err="1">
                <a:solidFill>
                  <a:schemeClr val="bg2">
                    <a:lumMod val="50000"/>
                  </a:schemeClr>
                </a:solidFill>
                <a:latin typeface="Ubuntu" panose="020B0504030602030204" pitchFamily="34" charset="0"/>
              </a:rPr>
              <a:t>of</a:t>
            </a:r>
            <a:r>
              <a:rPr lang="es-CO" sz="2500" dirty="0">
                <a:solidFill>
                  <a:schemeClr val="bg2">
                    <a:lumMod val="50000"/>
                  </a:schemeClr>
                </a:solidFill>
                <a:latin typeface="Ubuntu" panose="020B0504030602030204" pitchFamily="34" charset="0"/>
              </a:rPr>
              <a:t> ejecuta un bloque de código para cada elemento de un objeto iterable, como lo son: </a:t>
            </a:r>
            <a:r>
              <a:rPr lang="es-CO" sz="2500" dirty="0" err="1">
                <a:solidFill>
                  <a:schemeClr val="bg2">
                    <a:lumMod val="50000"/>
                  </a:schemeClr>
                </a:solidFill>
                <a:latin typeface="Ubuntu" panose="020B0504030602030204" pitchFamily="34" charset="0"/>
              </a:rPr>
              <a:t>String</a:t>
            </a:r>
            <a:r>
              <a:rPr lang="es-CO" sz="2500" dirty="0">
                <a:solidFill>
                  <a:schemeClr val="bg2">
                    <a:lumMod val="50000"/>
                  </a:schemeClr>
                </a:solidFill>
                <a:latin typeface="Ubuntu" panose="020B0504030602030204" pitchFamily="34" charset="0"/>
              </a:rPr>
              <a:t>, Array.</a:t>
            </a:r>
          </a:p>
          <a:p>
            <a:pPr algn="just"/>
            <a:endParaRPr lang="es-CO" sz="2500" b="1" dirty="0">
              <a:solidFill>
                <a:schemeClr val="bg2">
                  <a:lumMod val="50000"/>
                </a:schemeClr>
              </a:solidFill>
              <a:latin typeface="Ubuntu" panose="020B0504030602030204" pitchFamily="34" charset="0"/>
            </a:endParaRPr>
          </a:p>
          <a:p>
            <a:pPr marL="457200"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Sintaxis:</a:t>
            </a:r>
          </a:p>
          <a:p>
            <a:pPr algn="just"/>
            <a:endParaRPr lang="es-CO" sz="2500" b="1" dirty="0">
              <a:solidFill>
                <a:schemeClr val="bg2">
                  <a:lumMod val="50000"/>
                </a:schemeClr>
              </a:solidFill>
              <a:latin typeface="Ubuntu" panose="020B0504030602030204" pitchFamily="34" charset="0"/>
            </a:endParaRPr>
          </a:p>
          <a:p>
            <a:r>
              <a:rPr lang="en-US" sz="2500" b="1" dirty="0">
                <a:solidFill>
                  <a:srgbClr val="800000"/>
                </a:solidFill>
                <a:latin typeface="Ubuntu" panose="020B0504030602030204" pitchFamily="34" charset="0"/>
              </a:rPr>
              <a:t>for (</a:t>
            </a:r>
            <a:r>
              <a:rPr lang="en-US" sz="2500" b="1" dirty="0">
                <a:latin typeface="Ubuntu" panose="020B0504030602030204" pitchFamily="34" charset="0"/>
              </a:rPr>
              <a:t>variable</a:t>
            </a:r>
            <a:r>
              <a:rPr lang="en-US" sz="2500" b="1" dirty="0">
                <a:solidFill>
                  <a:srgbClr val="800000"/>
                </a:solidFill>
                <a:latin typeface="Ubuntu" panose="020B0504030602030204" pitchFamily="34" charset="0"/>
              </a:rPr>
              <a:t> of </a:t>
            </a:r>
            <a:r>
              <a:rPr lang="en-US" sz="2500" b="1" dirty="0" err="1">
                <a:solidFill>
                  <a:schemeClr val="accent6">
                    <a:lumMod val="50000"/>
                  </a:schemeClr>
                </a:solidFill>
                <a:latin typeface="Ubuntu" panose="020B0504030602030204" pitchFamily="34" charset="0"/>
              </a:rPr>
              <a:t>iterable</a:t>
            </a:r>
            <a:r>
              <a:rPr lang="en-US" sz="2500" b="1" dirty="0">
                <a:solidFill>
                  <a:srgbClr val="800000"/>
                </a:solidFill>
                <a:latin typeface="Ubuntu" panose="020B0504030602030204" pitchFamily="34" charset="0"/>
              </a:rPr>
              <a:t>) {</a:t>
            </a:r>
          </a:p>
          <a:p>
            <a:r>
              <a:rPr lang="en-US" sz="2500" b="1" dirty="0">
                <a:solidFill>
                  <a:srgbClr val="800000"/>
                </a:solidFill>
                <a:latin typeface="Ubuntu" panose="020B0504030602030204" pitchFamily="34" charset="0"/>
              </a:rPr>
              <a:t>  </a:t>
            </a:r>
            <a:r>
              <a:rPr lang="en-US" sz="2500" b="1" dirty="0">
                <a:latin typeface="Ubuntu" panose="020B0504030602030204" pitchFamily="34" charset="0"/>
              </a:rPr>
              <a:t>statement</a:t>
            </a:r>
          </a:p>
          <a:p>
            <a:r>
              <a:rPr lang="en-US" sz="2500" b="1" dirty="0">
                <a:solidFill>
                  <a:srgbClr val="800000"/>
                </a:solidFill>
                <a:latin typeface="Ubuntu" panose="020B0504030602030204" pitchFamily="34" charset="0"/>
              </a:rPr>
              <a:t>}</a:t>
            </a:r>
            <a:endParaRPr lang="es-CO" sz="2500" b="1" dirty="0">
              <a:solidFill>
                <a:srgbClr val="C00000"/>
              </a:solidFill>
              <a:latin typeface="Ubuntu" panose="020B0504030602030204" pitchFamily="34" charset="0"/>
            </a:endParaRPr>
          </a:p>
        </p:txBody>
      </p:sp>
    </p:spTree>
    <p:extLst>
      <p:ext uri="{BB962C8B-B14F-4D97-AF65-F5344CB8AC3E}">
        <p14:creationId xmlns:p14="http://schemas.microsoft.com/office/powerpoint/2010/main" val="1429639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err="1">
                <a:solidFill>
                  <a:srgbClr val="FF0062"/>
                </a:solidFill>
                <a:latin typeface="Ubuntu" panose="020B0504030602030204" pitchFamily="34" charset="0"/>
              </a:rPr>
              <a:t>for</a:t>
            </a:r>
            <a:r>
              <a:rPr lang="es-CO" sz="3600" b="1" dirty="0">
                <a:solidFill>
                  <a:srgbClr val="FF0062"/>
                </a:solidFill>
                <a:latin typeface="Ubuntu" panose="020B0504030602030204" pitchFamily="34" charset="0"/>
              </a:rPr>
              <a:t>...</a:t>
            </a:r>
            <a:r>
              <a:rPr lang="es-CO" sz="3600" b="1" dirty="0" err="1">
                <a:solidFill>
                  <a:srgbClr val="FF0062"/>
                </a:solidFill>
                <a:latin typeface="Ubuntu" panose="020B0504030602030204" pitchFamily="34" charset="0"/>
              </a:rPr>
              <a:t>of</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333024" y="1205827"/>
            <a:ext cx="9093896" cy="5293757"/>
          </a:xfrm>
          <a:prstGeom prst="rect">
            <a:avLst/>
          </a:prstGeom>
        </p:spPr>
        <p:txBody>
          <a:bodyPr wrap="square">
            <a:spAutoFit/>
          </a:bodyPr>
          <a:lstStyle/>
          <a:p>
            <a:pPr marL="457200"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Ejemplo:</a:t>
            </a:r>
          </a:p>
          <a:p>
            <a:pPr algn="just"/>
            <a:endParaRPr lang="es-CO" sz="2500" b="1" dirty="0">
              <a:solidFill>
                <a:schemeClr val="bg2">
                  <a:lumMod val="50000"/>
                </a:schemeClr>
              </a:solidFill>
              <a:latin typeface="Ubuntu" panose="020B0504030602030204" pitchFamily="34" charset="0"/>
            </a:endParaRPr>
          </a:p>
          <a:p>
            <a:r>
              <a:rPr lang="en-US" sz="3200" b="1" dirty="0">
                <a:latin typeface="Ubuntu" panose="020B0504030602030204" pitchFamily="34" charset="0"/>
              </a:rPr>
              <a:t>let </a:t>
            </a:r>
            <a:r>
              <a:rPr lang="en-US" sz="3200" b="1" dirty="0" err="1">
                <a:latin typeface="Ubuntu" panose="020B0504030602030204" pitchFamily="34" charset="0"/>
              </a:rPr>
              <a:t>cadena</a:t>
            </a:r>
            <a:r>
              <a:rPr lang="en-US" sz="3200" b="1" dirty="0">
                <a:latin typeface="Ubuntu" panose="020B0504030602030204" pitchFamily="34" charset="0"/>
              </a:rPr>
              <a:t> = “UNAB";</a:t>
            </a:r>
          </a:p>
          <a:p>
            <a:endParaRPr lang="en-US" sz="3200" b="1" dirty="0">
              <a:latin typeface="Ubuntu" panose="020B0504030602030204" pitchFamily="34" charset="0"/>
            </a:endParaRPr>
          </a:p>
          <a:p>
            <a:r>
              <a:rPr lang="en-US" sz="3200" b="1" dirty="0">
                <a:solidFill>
                  <a:srgbClr val="800000"/>
                </a:solidFill>
                <a:latin typeface="Ubuntu" panose="020B0504030602030204" pitchFamily="34" charset="0"/>
              </a:rPr>
              <a:t>for</a:t>
            </a:r>
            <a:r>
              <a:rPr lang="en-US" sz="3200" b="1" dirty="0">
                <a:latin typeface="Ubuntu" panose="020B0504030602030204" pitchFamily="34" charset="0"/>
              </a:rPr>
              <a:t> (let </a:t>
            </a:r>
            <a:r>
              <a:rPr lang="en-US" sz="3200" b="1" dirty="0">
                <a:solidFill>
                  <a:srgbClr val="002060"/>
                </a:solidFill>
                <a:latin typeface="Ubuntu" panose="020B0504030602030204" pitchFamily="34" charset="0"/>
              </a:rPr>
              <a:t>valor</a:t>
            </a:r>
            <a:r>
              <a:rPr lang="en-US" sz="3200" b="1" dirty="0">
                <a:latin typeface="Ubuntu" panose="020B0504030602030204" pitchFamily="34" charset="0"/>
              </a:rPr>
              <a:t> of </a:t>
            </a:r>
            <a:r>
              <a:rPr lang="en-US" sz="3200" b="1" dirty="0" err="1">
                <a:latin typeface="Ubuntu" panose="020B0504030602030204" pitchFamily="34" charset="0"/>
              </a:rPr>
              <a:t>cadena</a:t>
            </a:r>
            <a:r>
              <a:rPr lang="en-US" sz="3200" b="1" dirty="0">
                <a:latin typeface="Ubuntu" panose="020B0504030602030204" pitchFamily="34" charset="0"/>
              </a:rPr>
              <a:t>) {</a:t>
            </a:r>
          </a:p>
          <a:p>
            <a:r>
              <a:rPr lang="en-US" sz="3200" b="1" dirty="0">
                <a:latin typeface="Ubuntu" panose="020B0504030602030204" pitchFamily="34" charset="0"/>
              </a:rPr>
              <a:t>  alert(valor);</a:t>
            </a:r>
          </a:p>
          <a:p>
            <a:r>
              <a:rPr lang="en-US" sz="3200" b="1" dirty="0">
                <a:latin typeface="Ubuntu" panose="020B0504030602030204" pitchFamily="34" charset="0"/>
              </a:rPr>
              <a:t>}</a:t>
            </a:r>
          </a:p>
          <a:p>
            <a:r>
              <a:rPr lang="en-US" sz="3200" b="1" dirty="0">
                <a:solidFill>
                  <a:schemeClr val="bg1">
                    <a:lumMod val="50000"/>
                  </a:schemeClr>
                </a:solidFill>
                <a:latin typeface="Ubuntu" panose="020B0504030602030204" pitchFamily="34" charset="0"/>
              </a:rPr>
              <a:t>// “U"</a:t>
            </a:r>
          </a:p>
          <a:p>
            <a:r>
              <a:rPr lang="en-US" sz="3200" b="1" dirty="0">
                <a:solidFill>
                  <a:schemeClr val="bg1">
                    <a:lumMod val="50000"/>
                  </a:schemeClr>
                </a:solidFill>
                <a:latin typeface="Ubuntu" panose="020B0504030602030204" pitchFamily="34" charset="0"/>
              </a:rPr>
              <a:t>// “N"</a:t>
            </a:r>
          </a:p>
          <a:p>
            <a:r>
              <a:rPr lang="en-US" sz="3200" b="1" dirty="0">
                <a:solidFill>
                  <a:schemeClr val="bg1">
                    <a:lumMod val="50000"/>
                  </a:schemeClr>
                </a:solidFill>
                <a:latin typeface="Ubuntu" panose="020B0504030602030204" pitchFamily="34" charset="0"/>
              </a:rPr>
              <a:t>// “A“</a:t>
            </a:r>
          </a:p>
          <a:p>
            <a:r>
              <a:rPr lang="en-US" sz="3200" b="1" dirty="0">
                <a:solidFill>
                  <a:schemeClr val="bg1">
                    <a:lumMod val="50000"/>
                  </a:schemeClr>
                </a:solidFill>
                <a:latin typeface="Ubuntu" panose="020B0504030602030204" pitchFamily="34" charset="0"/>
              </a:rPr>
              <a:t>// “B"</a:t>
            </a:r>
            <a:endParaRPr lang="es-CO" sz="3200" b="1" dirty="0">
              <a:solidFill>
                <a:schemeClr val="bg1">
                  <a:lumMod val="50000"/>
                </a:schemeClr>
              </a:solidFill>
              <a:latin typeface="Ubuntu" panose="020B0504030602030204" pitchFamily="34" charset="0"/>
            </a:endParaRPr>
          </a:p>
        </p:txBody>
      </p:sp>
    </p:spTree>
    <p:extLst>
      <p:ext uri="{BB962C8B-B14F-4D97-AF65-F5344CB8AC3E}">
        <p14:creationId xmlns:p14="http://schemas.microsoft.com/office/powerpoint/2010/main" val="1026766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Ciclo do...</a:t>
            </a:r>
            <a:r>
              <a:rPr lang="es-CO" sz="3600" b="1" dirty="0" err="1">
                <a:solidFill>
                  <a:srgbClr val="FF0062"/>
                </a:solidFill>
                <a:latin typeface="Ubuntu" panose="020B0504030602030204" pitchFamily="34" charset="0"/>
              </a:rPr>
              <a:t>while</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4324261"/>
          </a:xfrm>
          <a:prstGeom prst="rect">
            <a:avLst/>
          </a:prstGeom>
        </p:spPr>
        <p:txBody>
          <a:bodyPr wrap="square">
            <a:spAutoFit/>
          </a:bodyPr>
          <a:lstStyle/>
          <a:p>
            <a:pPr marL="457200" indent="-457200" algn="just">
              <a:buFont typeface="Arial" panose="020B0604020202020204" pitchFamily="34" charset="0"/>
              <a:buChar char="•"/>
            </a:pPr>
            <a:r>
              <a:rPr lang="es-CO" sz="2500" dirty="0">
                <a:solidFill>
                  <a:schemeClr val="bg2">
                    <a:lumMod val="50000"/>
                  </a:schemeClr>
                </a:solidFill>
                <a:latin typeface="Ubuntu" panose="020B0504030602030204" pitchFamily="34" charset="0"/>
              </a:rPr>
              <a:t>La instrucción </a:t>
            </a:r>
            <a:r>
              <a:rPr lang="es-CO" sz="2500" b="1" dirty="0">
                <a:solidFill>
                  <a:schemeClr val="bg2">
                    <a:lumMod val="50000"/>
                  </a:schemeClr>
                </a:solidFill>
                <a:latin typeface="Ubuntu" panose="020B0504030602030204" pitchFamily="34" charset="0"/>
              </a:rPr>
              <a:t>do</a:t>
            </a:r>
            <a:r>
              <a:rPr lang="es-CO" sz="2500" dirty="0">
                <a:solidFill>
                  <a:schemeClr val="bg2">
                    <a:lumMod val="50000"/>
                  </a:schemeClr>
                </a:solidFill>
                <a:latin typeface="Ubuntu" panose="020B0504030602030204" pitchFamily="34" charset="0"/>
              </a:rPr>
              <a:t>...</a:t>
            </a:r>
            <a:r>
              <a:rPr lang="es-CO" sz="2500" b="1" dirty="0" err="1">
                <a:solidFill>
                  <a:schemeClr val="bg2">
                    <a:lumMod val="50000"/>
                  </a:schemeClr>
                </a:solidFill>
                <a:latin typeface="Ubuntu" panose="020B0504030602030204" pitchFamily="34" charset="0"/>
              </a:rPr>
              <a:t>while</a:t>
            </a:r>
            <a:r>
              <a:rPr lang="es-CO" sz="2500" b="1" dirty="0">
                <a:solidFill>
                  <a:schemeClr val="bg2">
                    <a:lumMod val="50000"/>
                  </a:schemeClr>
                </a:solidFill>
                <a:latin typeface="Ubuntu" panose="020B0504030602030204" pitchFamily="34" charset="0"/>
              </a:rPr>
              <a:t> (hacer mientras)</a:t>
            </a:r>
            <a:r>
              <a:rPr lang="es-CO" sz="2500" dirty="0">
                <a:solidFill>
                  <a:schemeClr val="bg2">
                    <a:lumMod val="50000"/>
                  </a:schemeClr>
                </a:solidFill>
                <a:latin typeface="Ubuntu" panose="020B0504030602030204" pitchFamily="34" charset="0"/>
              </a:rPr>
              <a:t> se repite hasta que una condición especificada se evalúe como falsa. La condición se evalúa después de ejecutar la sentencia, dando como resultado que la sentencia especificada se ejecute al menos una vez.</a:t>
            </a:r>
          </a:p>
          <a:p>
            <a:pPr algn="just"/>
            <a:endParaRPr lang="es-CO" sz="2500" b="1" dirty="0">
              <a:solidFill>
                <a:schemeClr val="bg2">
                  <a:lumMod val="50000"/>
                </a:schemeClr>
              </a:solidFill>
              <a:latin typeface="Ubuntu" panose="020B0504030602030204" pitchFamily="34" charset="0"/>
            </a:endParaRPr>
          </a:p>
          <a:p>
            <a:pPr marL="457200"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Sintaxis:</a:t>
            </a:r>
          </a:p>
          <a:p>
            <a:pPr algn="just"/>
            <a:endParaRPr lang="es-CO" sz="2500" b="1" dirty="0">
              <a:solidFill>
                <a:schemeClr val="bg2">
                  <a:lumMod val="50000"/>
                </a:schemeClr>
              </a:solidFill>
              <a:latin typeface="Ubuntu" panose="020B0504030602030204" pitchFamily="34" charset="0"/>
            </a:endParaRPr>
          </a:p>
          <a:p>
            <a:r>
              <a:rPr lang="es-CO" sz="2500" b="1" dirty="0">
                <a:solidFill>
                  <a:srgbClr val="800000"/>
                </a:solidFill>
                <a:latin typeface="Ubuntu" panose="020B0504030602030204" pitchFamily="34" charset="0"/>
              </a:rPr>
              <a:t>do</a:t>
            </a:r>
          </a:p>
          <a:p>
            <a:r>
              <a:rPr lang="es-CO" sz="2500" b="1" dirty="0">
                <a:solidFill>
                  <a:srgbClr val="800000"/>
                </a:solidFill>
                <a:latin typeface="Ubuntu" panose="020B0504030602030204" pitchFamily="34" charset="0"/>
              </a:rPr>
              <a:t>  </a:t>
            </a:r>
            <a:r>
              <a:rPr lang="es-CO" sz="2500" b="1" dirty="0">
                <a:latin typeface="Ubuntu" panose="020B0504030602030204" pitchFamily="34" charset="0"/>
              </a:rPr>
              <a:t>expresión</a:t>
            </a:r>
          </a:p>
          <a:p>
            <a:r>
              <a:rPr lang="es-CO" sz="2500" b="1" dirty="0" err="1">
                <a:solidFill>
                  <a:srgbClr val="800000"/>
                </a:solidFill>
                <a:latin typeface="Ubuntu" panose="020B0504030602030204" pitchFamily="34" charset="0"/>
              </a:rPr>
              <a:t>while</a:t>
            </a:r>
            <a:r>
              <a:rPr lang="es-CO" sz="2500" b="1" dirty="0">
                <a:solidFill>
                  <a:srgbClr val="800000"/>
                </a:solidFill>
                <a:latin typeface="Ubuntu" panose="020B0504030602030204" pitchFamily="34" charset="0"/>
              </a:rPr>
              <a:t> (</a:t>
            </a:r>
            <a:r>
              <a:rPr lang="es-CO" sz="2500" b="1" dirty="0">
                <a:solidFill>
                  <a:srgbClr val="002060"/>
                </a:solidFill>
                <a:latin typeface="Ubuntu" panose="020B0504030602030204" pitchFamily="34" charset="0"/>
              </a:rPr>
              <a:t>condición</a:t>
            </a:r>
            <a:r>
              <a:rPr lang="es-CO" sz="2500" b="1" dirty="0">
                <a:solidFill>
                  <a:srgbClr val="800000"/>
                </a:solidFill>
                <a:latin typeface="Ubuntu" panose="020B0504030602030204" pitchFamily="34" charset="0"/>
              </a:rPr>
              <a:t>);</a:t>
            </a:r>
            <a:endParaRPr lang="es-CO" sz="2500" b="1" dirty="0">
              <a:solidFill>
                <a:srgbClr val="C00000"/>
              </a:solidFill>
              <a:latin typeface="Ubuntu" panose="020B0504030602030204" pitchFamily="34" charset="0"/>
            </a:endParaRPr>
          </a:p>
        </p:txBody>
      </p:sp>
    </p:spTree>
    <p:extLst>
      <p:ext uri="{BB962C8B-B14F-4D97-AF65-F5344CB8AC3E}">
        <p14:creationId xmlns:p14="http://schemas.microsoft.com/office/powerpoint/2010/main" val="4106116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Ciclo do...</a:t>
            </a:r>
            <a:r>
              <a:rPr lang="es-CO" sz="3600" b="1" dirty="0" err="1">
                <a:solidFill>
                  <a:srgbClr val="FF0062"/>
                </a:solidFill>
                <a:latin typeface="Ubuntu" panose="020B0504030602030204" pitchFamily="34" charset="0"/>
              </a:rPr>
              <a:t>while</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3816429"/>
          </a:xfrm>
          <a:prstGeom prst="rect">
            <a:avLst/>
          </a:prstGeom>
        </p:spPr>
        <p:txBody>
          <a:bodyPr wrap="square">
            <a:spAutoFit/>
          </a:bodyPr>
          <a:lstStyle/>
          <a:p>
            <a:pPr marL="457200"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Ejemplo:</a:t>
            </a:r>
          </a:p>
          <a:p>
            <a:pPr algn="just"/>
            <a:endParaRPr lang="es-CO" sz="2500" b="1" dirty="0">
              <a:solidFill>
                <a:schemeClr val="bg2">
                  <a:lumMod val="50000"/>
                </a:schemeClr>
              </a:solidFill>
              <a:latin typeface="Ubuntu" panose="020B0504030602030204" pitchFamily="34" charset="0"/>
            </a:endParaRPr>
          </a:p>
          <a:p>
            <a:r>
              <a:rPr lang="es-CO" sz="3200" b="1" dirty="0" err="1">
                <a:latin typeface="Ubuntu" panose="020B0504030602030204" pitchFamily="34" charset="0"/>
              </a:rPr>
              <a:t>let</a:t>
            </a:r>
            <a:r>
              <a:rPr lang="es-CO" sz="3200" b="1" dirty="0">
                <a:latin typeface="Ubuntu" panose="020B0504030602030204" pitchFamily="34" charset="0"/>
              </a:rPr>
              <a:t> i = 0; </a:t>
            </a:r>
          </a:p>
          <a:p>
            <a:r>
              <a:rPr lang="es-CO" sz="3200" b="1" dirty="0">
                <a:latin typeface="Ubuntu" panose="020B0504030602030204" pitchFamily="34" charset="0"/>
              </a:rPr>
              <a:t> </a:t>
            </a:r>
            <a:r>
              <a:rPr lang="es-CO" sz="3200" b="1" dirty="0">
                <a:solidFill>
                  <a:srgbClr val="800000"/>
                </a:solidFill>
                <a:latin typeface="Ubuntu" panose="020B0504030602030204" pitchFamily="34" charset="0"/>
              </a:rPr>
              <a:t>do</a:t>
            </a:r>
            <a:r>
              <a:rPr lang="es-CO" sz="3200" b="1" dirty="0">
                <a:latin typeface="Ubuntu" panose="020B0504030602030204" pitchFamily="34" charset="0"/>
              </a:rPr>
              <a:t> { </a:t>
            </a:r>
          </a:p>
          <a:p>
            <a:r>
              <a:rPr lang="es-CO" sz="3200" b="1" dirty="0">
                <a:latin typeface="Ubuntu" panose="020B0504030602030204" pitchFamily="34" charset="0"/>
              </a:rPr>
              <a:t>    i += 1; </a:t>
            </a:r>
          </a:p>
          <a:p>
            <a:r>
              <a:rPr lang="es-CO" sz="3200" b="1" dirty="0">
                <a:latin typeface="Ubuntu" panose="020B0504030602030204" pitchFamily="34" charset="0"/>
              </a:rPr>
              <a:t>    </a:t>
            </a:r>
            <a:r>
              <a:rPr lang="es-CO" sz="3200" b="1" dirty="0" err="1">
                <a:latin typeface="Ubuntu" panose="020B0504030602030204" pitchFamily="34" charset="0"/>
              </a:rPr>
              <a:t>alert</a:t>
            </a:r>
            <a:r>
              <a:rPr lang="es-CO" sz="3200" b="1" dirty="0">
                <a:latin typeface="Ubuntu" panose="020B0504030602030204" pitchFamily="34" charset="0"/>
              </a:rPr>
              <a:t>(i); </a:t>
            </a:r>
          </a:p>
          <a:p>
            <a:r>
              <a:rPr lang="es-CO" sz="3200" b="1" dirty="0">
                <a:latin typeface="Ubuntu" panose="020B0504030602030204" pitchFamily="34" charset="0"/>
              </a:rPr>
              <a:t> } </a:t>
            </a:r>
          </a:p>
          <a:p>
            <a:r>
              <a:rPr lang="es-CO" sz="3200" b="1" dirty="0">
                <a:latin typeface="Ubuntu" panose="020B0504030602030204" pitchFamily="34" charset="0"/>
              </a:rPr>
              <a:t> </a:t>
            </a:r>
            <a:r>
              <a:rPr lang="es-CO" sz="3200" b="1" dirty="0" err="1">
                <a:solidFill>
                  <a:srgbClr val="800000"/>
                </a:solidFill>
                <a:latin typeface="Ubuntu" panose="020B0504030602030204" pitchFamily="34" charset="0"/>
              </a:rPr>
              <a:t>while</a:t>
            </a:r>
            <a:r>
              <a:rPr lang="es-CO" sz="3200" b="1" dirty="0">
                <a:latin typeface="Ubuntu" panose="020B0504030602030204" pitchFamily="34" charset="0"/>
              </a:rPr>
              <a:t> (i &lt; 5);</a:t>
            </a:r>
            <a:endParaRPr lang="es-CO" sz="3200" b="1" dirty="0">
              <a:solidFill>
                <a:srgbClr val="C00000"/>
              </a:solidFill>
              <a:latin typeface="Ubuntu" panose="020B0504030602030204" pitchFamily="34" charset="0"/>
            </a:endParaRPr>
          </a:p>
        </p:txBody>
      </p:sp>
    </p:spTree>
    <p:extLst>
      <p:ext uri="{BB962C8B-B14F-4D97-AF65-F5344CB8AC3E}">
        <p14:creationId xmlns:p14="http://schemas.microsoft.com/office/powerpoint/2010/main" val="4104463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Ciclo </a:t>
            </a:r>
            <a:r>
              <a:rPr lang="es-CO" sz="3600" b="1" dirty="0" err="1">
                <a:solidFill>
                  <a:srgbClr val="FF0062"/>
                </a:solidFill>
                <a:latin typeface="Ubuntu" panose="020B0504030602030204" pitchFamily="34" charset="0"/>
              </a:rPr>
              <a:t>while</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3170099"/>
          </a:xfrm>
          <a:prstGeom prst="rect">
            <a:avLst/>
          </a:prstGeom>
        </p:spPr>
        <p:txBody>
          <a:bodyPr wrap="square">
            <a:spAutoFit/>
          </a:bodyPr>
          <a:lstStyle/>
          <a:p>
            <a:pPr marL="457200" indent="-457200" algn="just">
              <a:buFont typeface="Arial" panose="020B0604020202020204" pitchFamily="34" charset="0"/>
              <a:buChar char="•"/>
            </a:pPr>
            <a:r>
              <a:rPr lang="es-CO" sz="2500" dirty="0">
                <a:solidFill>
                  <a:schemeClr val="bg2">
                    <a:lumMod val="50000"/>
                  </a:schemeClr>
                </a:solidFill>
                <a:latin typeface="Ubuntu" panose="020B0504030602030204" pitchFamily="34" charset="0"/>
              </a:rPr>
              <a:t>Ejecuta sus instrucciones siempre que una condición especificada se evalúe como true. Dicha condición es evaluada antes de ejecutar la sentencia</a:t>
            </a:r>
          </a:p>
          <a:p>
            <a:pPr algn="just"/>
            <a:endParaRPr lang="es-CO" sz="2500" b="1" dirty="0">
              <a:solidFill>
                <a:schemeClr val="bg2">
                  <a:lumMod val="50000"/>
                </a:schemeClr>
              </a:solidFill>
              <a:latin typeface="Ubuntu" panose="020B0504030602030204" pitchFamily="34" charset="0"/>
            </a:endParaRPr>
          </a:p>
          <a:p>
            <a:pPr marL="457200"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Sintaxis:</a:t>
            </a:r>
          </a:p>
          <a:p>
            <a:pPr algn="just"/>
            <a:endParaRPr lang="es-CO" sz="2500" b="1" dirty="0">
              <a:solidFill>
                <a:schemeClr val="bg2">
                  <a:lumMod val="50000"/>
                </a:schemeClr>
              </a:solidFill>
              <a:latin typeface="Ubuntu" panose="020B0504030602030204" pitchFamily="34" charset="0"/>
            </a:endParaRPr>
          </a:p>
          <a:p>
            <a:r>
              <a:rPr lang="es-CO" sz="2500" b="1" dirty="0" err="1">
                <a:solidFill>
                  <a:srgbClr val="403B56"/>
                </a:solidFill>
                <a:latin typeface="Ubuntu" panose="020B0504030602030204" pitchFamily="34" charset="0"/>
              </a:rPr>
              <a:t>while</a:t>
            </a:r>
            <a:r>
              <a:rPr lang="es-CO" sz="2500" b="1" dirty="0">
                <a:solidFill>
                  <a:srgbClr val="800000"/>
                </a:solidFill>
                <a:latin typeface="Ubuntu" panose="020B0504030602030204" pitchFamily="34" charset="0"/>
              </a:rPr>
              <a:t> (condición)</a:t>
            </a:r>
          </a:p>
          <a:p>
            <a:r>
              <a:rPr lang="es-CO" sz="2500" b="1" dirty="0">
                <a:solidFill>
                  <a:srgbClr val="800000"/>
                </a:solidFill>
                <a:latin typeface="Ubuntu" panose="020B0504030602030204" pitchFamily="34" charset="0"/>
              </a:rPr>
              <a:t>  </a:t>
            </a:r>
            <a:r>
              <a:rPr lang="es-CO" sz="2500" b="1" dirty="0">
                <a:latin typeface="Ubuntu" panose="020B0504030602030204" pitchFamily="34" charset="0"/>
              </a:rPr>
              <a:t>expresión</a:t>
            </a:r>
          </a:p>
        </p:txBody>
      </p:sp>
    </p:spTree>
    <p:extLst>
      <p:ext uri="{BB962C8B-B14F-4D97-AF65-F5344CB8AC3E}">
        <p14:creationId xmlns:p14="http://schemas.microsoft.com/office/powerpoint/2010/main" val="406572807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institucional versión 1" id="{F3C07190-F706-40B0-AEF3-D2B6027D0964}" vid="{99726FCE-C218-418C-A1EE-4FAB13676F9E}"/>
    </a:ext>
  </a:extLst>
</a:theme>
</file>

<file path=docProps/app.xml><?xml version="1.0" encoding="utf-8"?>
<Properties xmlns="http://schemas.openxmlformats.org/officeDocument/2006/extended-properties" xmlns:vt="http://schemas.openxmlformats.org/officeDocument/2006/docPropsVTypes">
  <Template>Tema de Office</Template>
  <TotalTime>2849</TotalTime>
  <Words>852</Words>
  <Application>Microsoft Office PowerPoint</Application>
  <PresentationFormat>Panorámica</PresentationFormat>
  <Paragraphs>167</Paragraphs>
  <Slides>25</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25</vt:i4>
      </vt:variant>
    </vt:vector>
  </HeadingPairs>
  <TitlesOfParts>
    <vt:vector size="31" baseType="lpstr">
      <vt:lpstr>Helvetica Neue</vt:lpstr>
      <vt:lpstr>Ubuntu</vt:lpstr>
      <vt:lpstr>Calibri</vt:lpstr>
      <vt:lpstr>Arial</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Microsoft Office User</dc:creator>
  <cp:lastModifiedBy>Sergio Arturo Medina Castillo</cp:lastModifiedBy>
  <cp:revision>365</cp:revision>
  <dcterms:created xsi:type="dcterms:W3CDTF">2021-04-09T17:18:33Z</dcterms:created>
  <dcterms:modified xsi:type="dcterms:W3CDTF">2021-09-29T03:17:41Z</dcterms:modified>
</cp:coreProperties>
</file>

<file path=docProps/thumbnail.jpeg>
</file>